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0"/>
  </p:notesMasterIdLst>
  <p:sldIdLst>
    <p:sldId id="256" r:id="rId2"/>
    <p:sldId id="272" r:id="rId3"/>
    <p:sldId id="323" r:id="rId4"/>
    <p:sldId id="270" r:id="rId5"/>
    <p:sldId id="325" r:id="rId6"/>
    <p:sldId id="326" r:id="rId7"/>
    <p:sldId id="327" r:id="rId8"/>
    <p:sldId id="330" r:id="rId9"/>
    <p:sldId id="279" r:id="rId10"/>
    <p:sldId id="335" r:id="rId11"/>
    <p:sldId id="336" r:id="rId12"/>
    <p:sldId id="371" r:id="rId13"/>
    <p:sldId id="372" r:id="rId14"/>
    <p:sldId id="373" r:id="rId15"/>
    <p:sldId id="374" r:id="rId16"/>
    <p:sldId id="375" r:id="rId17"/>
    <p:sldId id="376" r:id="rId18"/>
    <p:sldId id="377" r:id="rId19"/>
    <p:sldId id="333" r:id="rId20"/>
    <p:sldId id="334" r:id="rId21"/>
    <p:sldId id="378" r:id="rId22"/>
    <p:sldId id="341" r:id="rId23"/>
    <p:sldId id="342" r:id="rId24"/>
    <p:sldId id="343" r:id="rId25"/>
    <p:sldId id="344" r:id="rId26"/>
    <p:sldId id="345" r:id="rId27"/>
    <p:sldId id="346" r:id="rId28"/>
    <p:sldId id="347" r:id="rId29"/>
    <p:sldId id="348" r:id="rId30"/>
    <p:sldId id="349" r:id="rId31"/>
    <p:sldId id="350" r:id="rId32"/>
    <p:sldId id="351" r:id="rId33"/>
    <p:sldId id="352" r:id="rId34"/>
    <p:sldId id="329" r:id="rId35"/>
    <p:sldId id="328" r:id="rId36"/>
    <p:sldId id="367" r:id="rId37"/>
    <p:sldId id="368" r:id="rId38"/>
    <p:sldId id="369" r:id="rId39"/>
    <p:sldId id="332" r:id="rId40"/>
    <p:sldId id="360" r:id="rId41"/>
    <p:sldId id="361" r:id="rId42"/>
    <p:sldId id="362" r:id="rId43"/>
    <p:sldId id="363" r:id="rId44"/>
    <p:sldId id="364" r:id="rId45"/>
    <p:sldId id="365" r:id="rId46"/>
    <p:sldId id="366" r:id="rId47"/>
    <p:sldId id="267" r:id="rId48"/>
    <p:sldId id="370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8526"/>
  </p:normalViewPr>
  <p:slideViewPr>
    <p:cSldViewPr snapToGrid="0" snapToObjects="1">
      <p:cViewPr varScale="1">
        <p:scale>
          <a:sx n="55" d="100"/>
          <a:sy n="55" d="100"/>
        </p:scale>
        <p:origin x="1068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jpeg>
</file>

<file path=ppt/media/image13.tiff>
</file>

<file path=ppt/media/image14.tiff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tiff>
</file>

<file path=ppt/media/image31.png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tiff>
</file>

<file path=ppt/media/image40.tiff>
</file>

<file path=ppt/media/image41.tiff>
</file>

<file path=ppt/media/image5.tiff>
</file>

<file path=ppt/media/image6.png>
</file>

<file path=ppt/media/image7.tiff>
</file>

<file path=ppt/media/image8.gi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9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Expresiones</a:t>
            </a:r>
            <a:r>
              <a:rPr lang="en-US" dirty="0" smtClean="0"/>
              <a:t>, control de </a:t>
            </a:r>
            <a:r>
              <a:rPr lang="en-US" dirty="0" err="1" smtClean="0"/>
              <a:t>flujo</a:t>
            </a:r>
            <a:endParaRPr lang="en-US" dirty="0" smtClean="0"/>
          </a:p>
          <a:p>
            <a:r>
              <a:rPr lang="en-US" dirty="0" err="1" smtClean="0"/>
              <a:t>Débilmente</a:t>
            </a:r>
            <a:r>
              <a:rPr lang="en-US" dirty="0" smtClean="0"/>
              <a:t> </a:t>
            </a:r>
            <a:r>
              <a:rPr lang="en-US" dirty="0" err="1" smtClean="0"/>
              <a:t>tipeado</a:t>
            </a:r>
            <a:endParaRPr lang="en-US" dirty="0" smtClean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10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ECMAScript</a:t>
            </a:r>
            <a:r>
              <a:rPr lang="es-MX" baseline="0" dirty="0" smtClean="0"/>
              <a:t> contienen las especificaciones para crear un lenguaje de scripting</a:t>
            </a:r>
          </a:p>
          <a:p>
            <a:r>
              <a:rPr lang="es-MX" baseline="0" dirty="0" smtClean="0"/>
              <a:t>JavaScript es el lenguaje de scripting que cumple con las especificaciones de </a:t>
            </a:r>
            <a:r>
              <a:rPr lang="es-MX" baseline="0" dirty="0" err="1" smtClean="0"/>
              <a:t>ECMAScript</a:t>
            </a:r>
            <a:endParaRPr lang="es-MX" baseline="0" dirty="0" smtClean="0"/>
          </a:p>
          <a:p>
            <a:endParaRPr lang="es-MX" baseline="0" dirty="0" smtClean="0"/>
          </a:p>
          <a:p>
            <a:r>
              <a:rPr lang="es-MX" b="1" baseline="0" dirty="0" err="1" smtClean="0"/>
              <a:t>Intro</a:t>
            </a:r>
            <a:r>
              <a:rPr lang="es-MX" b="1" baseline="0" dirty="0" smtClean="0"/>
              <a:t> a JS</a:t>
            </a:r>
            <a:endParaRPr lang="es-MX" b="1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9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Sangría</a:t>
            </a:r>
            <a:r>
              <a:rPr lang="en-US" dirty="0" smtClean="0"/>
              <a:t> (</a:t>
            </a:r>
            <a:r>
              <a:rPr lang="en-US" dirty="0" err="1" smtClean="0"/>
              <a:t>Indentación</a:t>
            </a:r>
            <a:r>
              <a:rPr lang="en-US" dirty="0" smtClean="0"/>
              <a:t>) </a:t>
            </a:r>
            <a:r>
              <a:rPr lang="en-US" dirty="0" err="1" smtClean="0"/>
              <a:t>clara</a:t>
            </a:r>
            <a:endParaRPr lang="en-US" dirty="0" smtClean="0"/>
          </a:p>
          <a:p>
            <a:r>
              <a:rPr lang="en-US" dirty="0" err="1" smtClean="0"/>
              <a:t>Etiquetas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abren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cierran</a:t>
            </a:r>
            <a:endParaRPr lang="en-US" baseline="0" dirty="0" smtClean="0"/>
          </a:p>
          <a:p>
            <a:r>
              <a:rPr lang="en-US" baseline="0" dirty="0" smtClean="0"/>
              <a:t>Span no </a:t>
            </a:r>
            <a:r>
              <a:rPr lang="en-US" baseline="0" dirty="0" err="1" smtClean="0"/>
              <a:t>tiene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sangría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puede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identificado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el </a:t>
            </a:r>
            <a:r>
              <a:rPr lang="en-US" baseline="0" dirty="0" err="1" smtClean="0"/>
              <a:t>árbol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00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012-JS</a:t>
            </a:r>
            <a:endParaRPr lang="es-MX" b="1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322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Juegos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online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multijugadores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chat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Rotativos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deportiva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Actualizaciones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real 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amigos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048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Client sends the Server a handshake request in the form of a HTTP upgrade header with data about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it’s attempting to connect to.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The Server responds to the request with another HTTP header, this is the last time a HTTP header gets used in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connection. If the handshake was successful, they server sends a HTTP header telling the client it’s switching to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protocol.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Now a constant connection is opened and the client and server can send any number of messages to each other until the connection is closed. These messages only have about 2 bytes of overhead.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90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hyperlink" Target="https://api.jquery.com/category/manipulation/" TargetMode="Externa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info.prelert.com/blog/data-interchange-formats-and-performance" TargetMode="External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infoq.com/news/2006/12/json-vs-xml-debate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api.jquery.com/jquery.getjson/" TargetMode="External"/><Relationship Id="rId2" Type="http://schemas.openxmlformats.org/officeDocument/2006/relationships/hyperlink" Target="http://api.jquery.com/jquery.ajax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tutorialzine.com/2013/08/learn-angularjs-5-examples" TargetMode="External"/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utorialzine.com/2014/07/5-practical-examples-for-learning-facebooks-react-framework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WebSocke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tiff"/><Relationship Id="rId4" Type="http://schemas.openxmlformats.org/officeDocument/2006/relationships/hyperlink" Target="http://demos.fmeserver.com/spatialdashboard/index.html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facebook/tornado" TargetMode="External"/><Relationship Id="rId3" Type="http://schemas.openxmlformats.org/officeDocument/2006/relationships/hyperlink" Target="https://github.com/Worlize/WebSocket-Node" TargetMode="External"/><Relationship Id="rId7" Type="http://schemas.openxmlformats.org/officeDocument/2006/relationships/hyperlink" Target="http://code.google.com/p/pywebsocket/" TargetMode="External"/><Relationship Id="rId2" Type="http://schemas.openxmlformats.org/officeDocument/2006/relationships/hyperlink" Target="http://socket.io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github.com/igrigorik/em-websocket" TargetMode="External"/><Relationship Id="rId11" Type="http://schemas.openxmlformats.org/officeDocument/2006/relationships/hyperlink" Target="http://superwebsocket.codeplex.com/" TargetMode="External"/><Relationship Id="rId5" Type="http://schemas.openxmlformats.org/officeDocument/2006/relationships/hyperlink" Target="http://www.eclipse.org/jetty/" TargetMode="External"/><Relationship Id="rId10" Type="http://schemas.openxmlformats.org/officeDocument/2006/relationships/hyperlink" Target="http://git.warmcat.com/cgi-bin/cgit/libwebsockets/" TargetMode="External"/><Relationship Id="rId4" Type="http://schemas.openxmlformats.org/officeDocument/2006/relationships/hyperlink" Target="https://github.com/einaros/ws" TargetMode="External"/><Relationship Id="rId9" Type="http://schemas.openxmlformats.org/officeDocument/2006/relationships/hyperlink" Target="https://github.com/michilu/shirasu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hyperlink" Target="https://github.com/Modernizr/Modernizr/wiki/HTML5-Cross-Browser-Polyfills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llections/front-end-javascript-framework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tiff"/><Relationship Id="rId5" Type="http://schemas.openxmlformats.org/officeDocument/2006/relationships/hyperlink" Target="https://developer.mozilla.org/es/docs/Web/JavaScript/Guide/Introducci%C3%B3n" TargetMode="External"/><Relationship Id="rId4" Type="http://schemas.openxmlformats.org/officeDocument/2006/relationships/hyperlink" Target="https://www.devsaran.com/blog/10-best-nodejs-frameworks-developer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ma-international.org/ecma-262/9.0/index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hyperlink" Target="http://kangax.github.io/compat-table/es6/" TargetMode="External"/><Relationship Id="rId4" Type="http://schemas.openxmlformats.org/officeDocument/2006/relationships/hyperlink" Target="http://es6-features.org/#Constant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ref/dom_obj_all.asp" TargetMode="External"/><Relationship Id="rId2" Type="http://schemas.openxmlformats.org/officeDocument/2006/relationships/hyperlink" Target="https://www.w3schools.com/jsref/dom_obj_document.as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5 – </a:t>
            </a:r>
            <a:r>
              <a:rPr lang="en-US" dirty="0" err="1" smtClean="0"/>
              <a:t>Programación</a:t>
            </a:r>
            <a:r>
              <a:rPr lang="en-US" dirty="0" smtClean="0"/>
              <a:t> web </a:t>
            </a:r>
            <a:r>
              <a:rPr lang="en-US" dirty="0" err="1" smtClean="0"/>
              <a:t>cliente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7" t="13354" r="36165" b="5335"/>
          <a:stretch/>
        </p:blipFill>
        <p:spPr>
          <a:xfrm>
            <a:off x="119920" y="155322"/>
            <a:ext cx="5231569" cy="61304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t="16692" r="19920" b="21073"/>
          <a:stretch/>
        </p:blipFill>
        <p:spPr>
          <a:xfrm>
            <a:off x="5456420" y="832489"/>
            <a:ext cx="6550701" cy="42111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32966" y="155322"/>
            <a:ext cx="529228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Representación</a:t>
            </a:r>
            <a:r>
              <a:rPr lang="en-US" sz="2800" b="1" dirty="0" smtClean="0"/>
              <a:t> de </a:t>
            </a:r>
            <a:r>
              <a:rPr lang="en-US" sz="2800" b="1" dirty="0" err="1" smtClean="0"/>
              <a:t>Árbol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Invertido</a:t>
            </a:r>
            <a:endParaRPr lang="en-US" sz="2800" b="1" dirty="0" smtClean="0"/>
          </a:p>
          <a:p>
            <a:pPr algn="ctr"/>
            <a:r>
              <a:rPr lang="en-US" sz="2800" b="1" dirty="0" smtClean="0"/>
              <a:t>(Document Tree)</a:t>
            </a:r>
            <a:endParaRPr lang="en-US" sz="2800" b="1" dirty="0"/>
          </a:p>
        </p:txBody>
      </p:sp>
      <p:sp>
        <p:nvSpPr>
          <p:cNvPr id="7" name="Right Arrow 6"/>
          <p:cNvSpPr/>
          <p:nvPr/>
        </p:nvSpPr>
        <p:spPr>
          <a:xfrm>
            <a:off x="3612630" y="2653259"/>
            <a:ext cx="1738859" cy="56962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ame 7"/>
          <p:cNvSpPr/>
          <p:nvPr/>
        </p:nvSpPr>
        <p:spPr>
          <a:xfrm>
            <a:off x="9514590" y="3405999"/>
            <a:ext cx="2507521" cy="1896533"/>
          </a:xfrm>
          <a:prstGeom prst="frame">
            <a:avLst>
              <a:gd name="adj1" fmla="val 3572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821915" y="5355537"/>
            <a:ext cx="3615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FF0000"/>
                </a:solidFill>
              </a:rPr>
              <a:t>Descendientes</a:t>
            </a:r>
            <a:r>
              <a:rPr lang="en-US" b="1" dirty="0" smtClean="0">
                <a:solidFill>
                  <a:srgbClr val="FF0000"/>
                </a:solidFill>
              </a:rPr>
              <a:t> / Descendants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err="1" smtClean="0">
                <a:solidFill>
                  <a:srgbClr val="FF0000"/>
                </a:solidFill>
              </a:rPr>
              <a:t>Elementos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hijos</a:t>
            </a:r>
            <a:r>
              <a:rPr lang="en-US" b="1" dirty="0" smtClean="0">
                <a:solidFill>
                  <a:srgbClr val="FF0000"/>
                </a:solidFill>
              </a:rPr>
              <a:t> / Child Elements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Frame 9"/>
          <p:cNvSpPr/>
          <p:nvPr/>
        </p:nvSpPr>
        <p:spPr>
          <a:xfrm>
            <a:off x="10193311" y="2533338"/>
            <a:ext cx="1079292" cy="767731"/>
          </a:xfrm>
          <a:prstGeom prst="frame">
            <a:avLst>
              <a:gd name="adj1" fmla="val 9429"/>
            </a:avLst>
          </a:prstGeom>
          <a:solidFill>
            <a:schemeClr val="accent6">
              <a:lumMod val="50000"/>
            </a:schemeClr>
          </a:solidFill>
          <a:ln w="31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979107" y="1877143"/>
            <a:ext cx="33006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Padre/parent</a:t>
            </a:r>
          </a:p>
          <a:p>
            <a:pPr algn="ctr"/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lang="en-US" sz="1600" b="1" dirty="0" err="1" smtClean="0">
                <a:solidFill>
                  <a:schemeClr val="accent6">
                    <a:lumMod val="50000"/>
                  </a:schemeClr>
                </a:solidFill>
              </a:rPr>
              <a:t>Elemento</a:t>
            </a:r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 padre/Parent 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</a:rPr>
              <a:t>e</a:t>
            </a:r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lement)</a:t>
            </a:r>
            <a:endParaRPr lang="en-US" sz="16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84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/>
      <p:bldP spid="10" grpId="0" animBg="1"/>
      <p:bldP spid="11" grpId="0"/>
      <p:bldP spid="1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-images-1.medium.com/max/1600/0*luJoJDUR5nJ87x6Z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467" y="316594"/>
            <a:ext cx="7460566" cy="559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282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Manejo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DOM.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7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Objeto</a:t>
            </a:r>
            <a:r>
              <a:rPr lang="en-US" dirty="0" smtClean="0"/>
              <a:t>: </a:t>
            </a:r>
            <a:r>
              <a:rPr lang="en-US" dirty="0" err="1" smtClean="0"/>
              <a:t>ventana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JS 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manipular</a:t>
            </a:r>
            <a:r>
              <a:rPr lang="en-US" dirty="0" smtClean="0"/>
              <a:t>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r>
              <a:rPr lang="en-US" dirty="0" err="1" smtClean="0"/>
              <a:t>Objeto</a:t>
            </a:r>
            <a:r>
              <a:rPr lang="en-US" dirty="0" smtClean="0"/>
              <a:t>: </a:t>
            </a:r>
            <a:r>
              <a:rPr lang="en-US" b="1" dirty="0" smtClean="0"/>
              <a:t>window</a:t>
            </a:r>
          </a:p>
          <a:p>
            <a:endParaRPr lang="en-US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754" y="1825625"/>
            <a:ext cx="5531370" cy="321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74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err="1" smtClean="0"/>
              <a:t>Evento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detectado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JS</a:t>
            </a:r>
          </a:p>
          <a:p>
            <a:pPr lvl="1"/>
            <a:r>
              <a:rPr lang="en-US" dirty="0" err="1" smtClean="0"/>
              <a:t>Carga</a:t>
            </a:r>
            <a:r>
              <a:rPr lang="en-US" dirty="0" smtClean="0"/>
              <a:t> del </a:t>
            </a:r>
            <a:r>
              <a:rPr lang="en-US" dirty="0" err="1" smtClean="0"/>
              <a:t>documento</a:t>
            </a:r>
            <a:endParaRPr lang="en-US" dirty="0" smtClean="0"/>
          </a:p>
          <a:p>
            <a:pPr lvl="1"/>
            <a:r>
              <a:rPr lang="en-US" dirty="0" err="1" smtClean="0"/>
              <a:t>Clic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un </a:t>
            </a:r>
            <a:r>
              <a:rPr lang="en-US" dirty="0" err="1" smtClean="0"/>
              <a:t>elemento</a:t>
            </a:r>
            <a:endParaRPr lang="en-US" dirty="0" smtClean="0"/>
          </a:p>
          <a:p>
            <a:pPr lvl="1"/>
            <a:r>
              <a:rPr lang="en-US" dirty="0" err="1" smtClean="0"/>
              <a:t>Pasar</a:t>
            </a:r>
            <a:r>
              <a:rPr lang="en-US" dirty="0" smtClean="0"/>
              <a:t> el mouse </a:t>
            </a:r>
            <a:r>
              <a:rPr lang="en-US" dirty="0" err="1" smtClean="0"/>
              <a:t>sobre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un </a:t>
            </a:r>
            <a:r>
              <a:rPr lang="en-US" dirty="0" err="1" smtClean="0"/>
              <a:t>elemtno</a:t>
            </a:r>
            <a:endParaRPr lang="en-US" dirty="0" smtClean="0"/>
          </a:p>
          <a:p>
            <a:pPr lvl="1"/>
            <a:r>
              <a:rPr lang="en-US" dirty="0" smtClean="0"/>
              <a:t>Al </a:t>
            </a:r>
            <a:r>
              <a:rPr lang="en-US" dirty="0" err="1" smtClean="0"/>
              <a:t>presionar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tecla</a:t>
            </a:r>
            <a:endParaRPr lang="en-US" dirty="0"/>
          </a:p>
          <a:p>
            <a:pPr lvl="1"/>
            <a:r>
              <a:rPr lang="en-US" dirty="0" err="1" smtClean="0"/>
              <a:t>Etc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298" y="1690688"/>
            <a:ext cx="6655633" cy="328962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61843" y="5105550"/>
            <a:ext cx="25452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Event biding</a:t>
            </a:r>
          </a:p>
          <a:p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22825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en-US" dirty="0" err="1" smtClean="0"/>
              <a:t>Controlador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(Event handler)</a:t>
            </a:r>
            <a:endParaRPr lang="en-US" dirty="0"/>
          </a:p>
        </p:txBody>
      </p:sp>
      <p:sp>
        <p:nvSpPr>
          <p:cNvPr id="10" name="Vertical Text Placeholder 9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4" t="19663" r="34007" b="11919"/>
          <a:stretch/>
        </p:blipFill>
        <p:spPr>
          <a:xfrm>
            <a:off x="838200" y="365125"/>
            <a:ext cx="7734300" cy="588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9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9423" y="3635070"/>
            <a:ext cx="4062336" cy="2553468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Manejadores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DOM </a:t>
            </a:r>
            <a:r>
              <a:rPr lang="en-US" dirty="0" err="1" smtClean="0"/>
              <a:t>Propiedades</a:t>
            </a:r>
            <a:endParaRPr lang="en-US" dirty="0" smtClean="0"/>
          </a:p>
          <a:p>
            <a:r>
              <a:rPr lang="en-US" dirty="0" err="1" smtClean="0"/>
              <a:t>Reacción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endParaRPr lang="en-US" dirty="0" smtClean="0"/>
          </a:p>
          <a:p>
            <a:r>
              <a:rPr lang="en-US" dirty="0" err="1" smtClean="0"/>
              <a:t>Eventos</a:t>
            </a:r>
            <a:endParaRPr lang="en-US" dirty="0" smtClean="0"/>
          </a:p>
          <a:p>
            <a:pPr lvl="1"/>
            <a:r>
              <a:rPr lang="en-US" dirty="0" err="1" smtClean="0"/>
              <a:t>Acciones</a:t>
            </a:r>
            <a:endParaRPr lang="en-US" dirty="0" smtClean="0"/>
          </a:p>
          <a:p>
            <a:pPr lvl="1"/>
            <a:r>
              <a:rPr lang="en-US" dirty="0" err="1" smtClean="0"/>
              <a:t>Elementos</a:t>
            </a:r>
            <a:endParaRPr lang="en-US" dirty="0" smtClean="0"/>
          </a:p>
          <a:p>
            <a:r>
              <a:rPr lang="en-US" dirty="0" err="1" smtClean="0"/>
              <a:t>Relacionados</a:t>
            </a:r>
            <a:r>
              <a:rPr lang="en-US" dirty="0" smtClean="0"/>
              <a:t> con el </a:t>
            </a:r>
            <a:r>
              <a:rPr lang="en-US" dirty="0" err="1" smtClean="0"/>
              <a:t>evento</a:t>
            </a:r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187" y="1027906"/>
            <a:ext cx="5274808" cy="256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3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Reacción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9788" y="3785734"/>
            <a:ext cx="5157787" cy="823912"/>
          </a:xfrm>
        </p:spPr>
        <p:txBody>
          <a:bodyPr/>
          <a:lstStyle/>
          <a:p>
            <a:r>
              <a:rPr lang="en-US" dirty="0" err="1" smtClean="0"/>
              <a:t>Método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39788" y="4609646"/>
            <a:ext cx="5157787" cy="14863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 err="1" smtClean="0"/>
              <a:t>elemento.</a:t>
            </a:r>
            <a:r>
              <a:rPr lang="en-US" sz="2200" b="1" i="1" dirty="0" err="1" smtClean="0">
                <a:solidFill>
                  <a:srgbClr val="C00000"/>
                </a:solidFill>
              </a:rPr>
              <a:t>eventHandler</a:t>
            </a:r>
            <a:r>
              <a:rPr lang="en-US" sz="2200" b="1" i="1" dirty="0" smtClean="0">
                <a:solidFill>
                  <a:srgbClr val="C00000"/>
                </a:solidFill>
              </a:rPr>
              <a:t> </a:t>
            </a:r>
            <a:r>
              <a:rPr lang="en-US" sz="2200" dirty="0" smtClean="0"/>
              <a:t>= </a:t>
            </a:r>
            <a:r>
              <a:rPr lang="en-US" sz="2200" dirty="0" err="1" smtClean="0"/>
              <a:t>función</a:t>
            </a:r>
            <a:endParaRPr lang="en-US" sz="2200" dirty="0" smtClean="0"/>
          </a:p>
          <a:p>
            <a:pPr marL="0" indent="0">
              <a:buNone/>
            </a:pPr>
            <a:r>
              <a:rPr lang="en-US" sz="2200" dirty="0" err="1"/>
              <a:t>elemento.</a:t>
            </a:r>
            <a:r>
              <a:rPr lang="en-US" sz="2200" b="1" i="1" dirty="0" err="1">
                <a:solidFill>
                  <a:srgbClr val="C00000"/>
                </a:solidFill>
              </a:rPr>
              <a:t>eventHandler</a:t>
            </a:r>
            <a:r>
              <a:rPr lang="en-US" sz="2200" b="1" i="1" dirty="0">
                <a:solidFill>
                  <a:srgbClr val="C00000"/>
                </a:solidFill>
              </a:rPr>
              <a:t> </a:t>
            </a:r>
            <a:r>
              <a:rPr lang="en-US" sz="2200" dirty="0"/>
              <a:t>= </a:t>
            </a:r>
            <a:r>
              <a:rPr lang="en-US" sz="2200" dirty="0" err="1" smtClean="0"/>
              <a:t>función</a:t>
            </a:r>
            <a:r>
              <a:rPr lang="en-US" sz="2200" dirty="0" smtClean="0"/>
              <a:t>() {</a:t>
            </a:r>
          </a:p>
          <a:p>
            <a:pPr marL="0" indent="0">
              <a:buNone/>
            </a:pPr>
            <a:r>
              <a:rPr lang="en-US" sz="2200" dirty="0" smtClean="0"/>
              <a:t>} </a:t>
            </a:r>
            <a:endParaRPr lang="en-US" sz="2200" i="1" dirty="0"/>
          </a:p>
          <a:p>
            <a:pPr marL="0" indent="0" algn="ctr">
              <a:buNone/>
            </a:pPr>
            <a:r>
              <a:rPr lang="en-US" sz="2200" i="1" dirty="0" smtClean="0"/>
              <a:t>Una </a:t>
            </a:r>
            <a:r>
              <a:rPr lang="en-US" sz="2200" i="1" dirty="0" err="1" smtClean="0"/>
              <a:t>reacción</a:t>
            </a:r>
            <a:r>
              <a:rPr lang="en-US" sz="2200" i="1" dirty="0" smtClean="0"/>
              <a:t> a la </a:t>
            </a:r>
            <a:r>
              <a:rPr lang="en-US" sz="2200" i="1" dirty="0" err="1" smtClean="0"/>
              <a:t>vez</a:t>
            </a:r>
            <a:endParaRPr lang="en-US" sz="2200" i="1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172200" y="3785734"/>
            <a:ext cx="5183188" cy="823912"/>
          </a:xfrm>
        </p:spPr>
        <p:txBody>
          <a:bodyPr/>
          <a:lstStyle/>
          <a:p>
            <a:r>
              <a:rPr lang="en-US" dirty="0" smtClean="0"/>
              <a:t>Listener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172200" y="4609646"/>
            <a:ext cx="5183188" cy="14863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e</a:t>
            </a:r>
            <a:r>
              <a:rPr lang="en-US" sz="2200" dirty="0" err="1" smtClean="0"/>
              <a:t>lemento.</a:t>
            </a:r>
            <a:r>
              <a:rPr lang="en-US" sz="2200" b="1" i="1" dirty="0" err="1" smtClean="0">
                <a:solidFill>
                  <a:srgbClr val="C00000"/>
                </a:solidFill>
              </a:rPr>
              <a:t>addEventListener</a:t>
            </a:r>
            <a:r>
              <a:rPr lang="en-US" sz="2200" dirty="0" smtClean="0"/>
              <a:t>(“…”, </a:t>
            </a:r>
            <a:r>
              <a:rPr lang="en-US" sz="2200" dirty="0" err="1" smtClean="0"/>
              <a:t>función</a:t>
            </a:r>
            <a:r>
              <a:rPr lang="en-US" sz="2200" dirty="0" smtClean="0"/>
              <a:t>)</a:t>
            </a:r>
          </a:p>
          <a:p>
            <a:pPr marL="0" indent="0">
              <a:buNone/>
            </a:pPr>
            <a:endParaRPr lang="en-US" sz="2200" dirty="0"/>
          </a:p>
          <a:p>
            <a:pPr marL="0" indent="0" algn="ctr">
              <a:buNone/>
            </a:pPr>
            <a:r>
              <a:rPr lang="en-US" sz="2200" i="1" dirty="0" err="1" smtClean="0"/>
              <a:t>Múltiples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reacciones</a:t>
            </a:r>
            <a:endParaRPr lang="en-US" sz="2200" i="1" dirty="0"/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839788" y="147546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F0"/>
              </a:buClr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Atributo</a:t>
            </a:r>
            <a:r>
              <a:rPr lang="en-US" dirty="0" smtClean="0"/>
              <a:t>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endParaRPr lang="en-US" dirty="0"/>
          </a:p>
        </p:txBody>
      </p:sp>
      <p:sp>
        <p:nvSpPr>
          <p:cNvPr id="10" name="Content Placeholder 5"/>
          <p:cNvSpPr txBox="1">
            <a:spLocks/>
          </p:cNvSpPr>
          <p:nvPr/>
        </p:nvSpPr>
        <p:spPr>
          <a:xfrm>
            <a:off x="839788" y="2299380"/>
            <a:ext cx="5157787" cy="14863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F0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200" dirty="0" smtClean="0"/>
              <a:t>&lt;</a:t>
            </a:r>
            <a:r>
              <a:rPr lang="en-US" sz="2200" dirty="0" err="1" smtClean="0"/>
              <a:t>etiqueta</a:t>
            </a:r>
            <a:r>
              <a:rPr lang="en-US" sz="2200" dirty="0" smtClean="0"/>
              <a:t> </a:t>
            </a:r>
            <a:r>
              <a:rPr lang="en-US" sz="2200" b="1" i="1" dirty="0" err="1" smtClean="0">
                <a:solidFill>
                  <a:srgbClr val="C00000"/>
                </a:solidFill>
              </a:rPr>
              <a:t>eventHandler</a:t>
            </a:r>
            <a:r>
              <a:rPr lang="en-US" sz="2200" b="1" i="1" dirty="0" smtClean="0">
                <a:solidFill>
                  <a:srgbClr val="C00000"/>
                </a:solidFill>
              </a:rPr>
              <a:t> </a:t>
            </a:r>
            <a:r>
              <a:rPr lang="en-US" sz="2200" dirty="0" smtClean="0"/>
              <a:t>= “</a:t>
            </a:r>
            <a:r>
              <a:rPr lang="en-US" sz="2200" dirty="0" err="1" smtClean="0"/>
              <a:t>función</a:t>
            </a:r>
            <a:r>
              <a:rPr lang="en-US" sz="2200" dirty="0" smtClean="0"/>
              <a:t>” … &gt;</a:t>
            </a:r>
            <a:endParaRPr lang="en-US" sz="2200" i="1" dirty="0" smtClean="0"/>
          </a:p>
          <a:p>
            <a:pPr marL="0" indent="0" algn="ctr">
              <a:buNone/>
            </a:pPr>
            <a:r>
              <a:rPr lang="en-US" sz="2200" i="1" dirty="0" smtClean="0"/>
              <a:t>Un </a:t>
            </a:r>
            <a:r>
              <a:rPr lang="en-US" sz="2200" i="1" dirty="0" err="1" smtClean="0"/>
              <a:t>manejador</a:t>
            </a:r>
            <a:r>
              <a:rPr lang="en-US" sz="2200" i="1" dirty="0" smtClean="0"/>
              <a:t> a la </a:t>
            </a:r>
            <a:r>
              <a:rPr lang="en-US" sz="2200" i="1" dirty="0" err="1" smtClean="0"/>
              <a:t>vez</a:t>
            </a:r>
            <a:endParaRPr lang="en-US" sz="2200" i="1" dirty="0" smtClean="0"/>
          </a:p>
          <a:p>
            <a:pPr marL="0" indent="0" algn="ctr">
              <a:buNone/>
            </a:pPr>
            <a:r>
              <a:rPr lang="en-US" sz="2200" i="1" dirty="0" err="1" smtClean="0"/>
              <a:t>Funcionalidad</a:t>
            </a:r>
            <a:r>
              <a:rPr lang="en-US" sz="2200" i="1" dirty="0" smtClean="0"/>
              <a:t> en el </a:t>
            </a:r>
            <a:r>
              <a:rPr lang="en-US" sz="2200" i="1" dirty="0" err="1" smtClean="0"/>
              <a:t>contenido</a:t>
            </a:r>
            <a:endParaRPr lang="en-US" sz="2200" i="1" dirty="0" smtClean="0"/>
          </a:p>
        </p:txBody>
      </p:sp>
    </p:spTree>
    <p:extLst>
      <p:ext uri="{BB962C8B-B14F-4D97-AF65-F5344CB8AC3E}">
        <p14:creationId xmlns:p14="http://schemas.microsoft.com/office/powerpoint/2010/main" val="153667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978" y="162497"/>
            <a:ext cx="57023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4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JQuery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400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44450"/>
            <a:ext cx="101600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471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JQuery</a:t>
            </a:r>
            <a:endParaRPr lang="es-MX" dirty="0"/>
          </a:p>
        </p:txBody>
      </p:sp>
      <p:sp>
        <p:nvSpPr>
          <p:cNvPr id="6" name="Marcador de contenido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 smtClean="0"/>
              <a:t>Librería</a:t>
            </a:r>
          </a:p>
          <a:p>
            <a:pPr lvl="1"/>
            <a:r>
              <a:rPr lang="es-MX" dirty="0" smtClean="0"/>
              <a:t>Interactuar con el HTML</a:t>
            </a:r>
          </a:p>
          <a:p>
            <a:pPr lvl="1"/>
            <a:r>
              <a:rPr lang="es-MX" dirty="0" smtClean="0"/>
              <a:t>Manipular el DOM</a:t>
            </a:r>
          </a:p>
          <a:p>
            <a:pPr lvl="1"/>
            <a:r>
              <a:rPr lang="es-MX" dirty="0" smtClean="0"/>
              <a:t>Manejar </a:t>
            </a:r>
            <a:r>
              <a:rPr lang="es-MX" dirty="0"/>
              <a:t>e</a:t>
            </a:r>
            <a:r>
              <a:rPr lang="es-MX" dirty="0" smtClean="0"/>
              <a:t>ventos</a:t>
            </a:r>
          </a:p>
          <a:p>
            <a:pPr lvl="1"/>
            <a:r>
              <a:rPr lang="es-MX" dirty="0" smtClean="0"/>
              <a:t>Requerimientos AJAX</a:t>
            </a:r>
          </a:p>
          <a:p>
            <a:r>
              <a:rPr lang="es-MX" dirty="0" smtClean="0"/>
              <a:t>Simplifica el uso de JS</a:t>
            </a:r>
          </a:p>
          <a:p>
            <a:r>
              <a:rPr lang="es-MX" smtClean="0"/>
              <a:t>Acceso </a:t>
            </a:r>
            <a:r>
              <a:rPr lang="es-MX" b="1" smtClean="0"/>
              <a:t>$</a:t>
            </a:r>
            <a:r>
              <a:rPr lang="en-US" b="1" dirty="0" smtClean="0"/>
              <a:t>(  )</a:t>
            </a:r>
            <a:endParaRPr lang="es-MX" b="1" dirty="0" smtClean="0"/>
          </a:p>
          <a:p>
            <a:endParaRPr lang="es-MX" dirty="0"/>
          </a:p>
        </p:txBody>
      </p:sp>
      <p:pic>
        <p:nvPicPr>
          <p:cNvPr id="7" name="Picture 4">
            <a:hlinkClick r:id="rId2"/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53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82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endParaRPr lang="es-MX" dirty="0"/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614532861"/>
              </p:ext>
            </p:extLst>
          </p:nvPr>
        </p:nvGraphicFramePr>
        <p:xfrm>
          <a:off x="838200" y="1825624"/>
          <a:ext cx="4983867" cy="31329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1289"/>
                <a:gridCol w="1661289"/>
                <a:gridCol w="1661289"/>
              </a:tblGrid>
              <a:tr h="304082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Selector</a:t>
                      </a:r>
                      <a:endParaRPr lang="es-MX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Ejemplo</a:t>
                      </a:r>
                      <a:endParaRPr lang="es-MX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Descri</a:t>
                      </a:r>
                      <a:r>
                        <a:rPr lang="es-MX" sz="2400" dirty="0" err="1" smtClean="0"/>
                        <a:t>pción</a:t>
                      </a:r>
                      <a:endParaRPr lang="es-MX" sz="2400" dirty="0"/>
                    </a:p>
                  </a:txBody>
                  <a:tcPr/>
                </a:tc>
              </a:tr>
              <a:tr h="481181">
                <a:tc>
                  <a:txBody>
                    <a:bodyPr/>
                    <a:lstStyle/>
                    <a:p>
                      <a:r>
                        <a:rPr lang="en-US" dirty="0" smtClean="0"/>
                        <a:t>*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$(“ * ”)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Selector de </a:t>
                      </a:r>
                      <a:r>
                        <a:rPr lang="en-US" dirty="0" err="1" smtClean="0"/>
                        <a:t>todos</a:t>
                      </a:r>
                      <a:r>
                        <a:rPr lang="en-US" dirty="0" smtClean="0"/>
                        <a:t> los </a:t>
                      </a:r>
                      <a:r>
                        <a:rPr lang="en-US" dirty="0" err="1" smtClean="0"/>
                        <a:t>elementos</a:t>
                      </a:r>
                      <a:endParaRPr lang="es-MX" dirty="0"/>
                    </a:p>
                  </a:txBody>
                  <a:tcPr/>
                </a:tc>
              </a:tr>
              <a:tr h="481181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Elemento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$(“p”)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Todos</a:t>
                      </a:r>
                      <a:r>
                        <a:rPr lang="en-US" baseline="0" dirty="0" smtClean="0"/>
                        <a:t> los p</a:t>
                      </a:r>
                      <a:endParaRPr lang="es-MX" dirty="0"/>
                    </a:p>
                  </a:txBody>
                  <a:tcPr/>
                </a:tc>
              </a:tr>
              <a:tr h="481181">
                <a:tc>
                  <a:txBody>
                    <a:bodyPr/>
                    <a:lstStyle/>
                    <a:p>
                      <a:r>
                        <a:rPr lang="en-US" dirty="0" smtClean="0"/>
                        <a:t>#id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$(“#info”)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Elemento</a:t>
                      </a:r>
                      <a:r>
                        <a:rPr lang="en-US" dirty="0" smtClean="0"/>
                        <a:t> con el id </a:t>
                      </a:r>
                      <a:r>
                        <a:rPr lang="en-US" b="1" dirty="0" smtClean="0"/>
                        <a:t>info</a:t>
                      </a:r>
                      <a:endParaRPr lang="es-MX" b="1" dirty="0"/>
                    </a:p>
                  </a:txBody>
                  <a:tcPr/>
                </a:tc>
              </a:tr>
              <a:tr h="481181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clase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$(“.</a:t>
                      </a:r>
                      <a:r>
                        <a:rPr lang="en-US" dirty="0" err="1" smtClean="0"/>
                        <a:t>titulo</a:t>
                      </a:r>
                      <a:r>
                        <a:rPr lang="en-US" dirty="0" smtClean="0"/>
                        <a:t>”)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Elementos</a:t>
                      </a:r>
                      <a:r>
                        <a:rPr lang="en-US" dirty="0" smtClean="0"/>
                        <a:t> con la </a:t>
                      </a:r>
                      <a:r>
                        <a:rPr lang="en-US" dirty="0" err="1" smtClean="0"/>
                        <a:t>clase</a:t>
                      </a:r>
                      <a:r>
                        <a:rPr lang="en-US" dirty="0" smtClean="0"/>
                        <a:t> </a:t>
                      </a:r>
                      <a:r>
                        <a:rPr lang="en-US" b="1" dirty="0" err="1" smtClean="0"/>
                        <a:t>titulo</a:t>
                      </a:r>
                      <a:endParaRPr lang="es-MX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26" name="Picture 2" descr="Resultado de imagen para jquery selector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2755" y="2159201"/>
            <a:ext cx="5476875" cy="2333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3710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Intercambio de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XML y JSON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47919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Intercambio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Almacenamiento</a:t>
            </a:r>
            <a:r>
              <a:rPr lang="en-US" dirty="0" smtClean="0"/>
              <a:t> de </a:t>
            </a:r>
            <a:r>
              <a:rPr lang="en-US" dirty="0" err="1" smtClean="0"/>
              <a:t>información</a:t>
            </a:r>
            <a:endParaRPr lang="en-US" dirty="0" smtClean="0"/>
          </a:p>
          <a:p>
            <a:pPr lvl="1"/>
            <a:r>
              <a:rPr lang="en-US" dirty="0" err="1" smtClean="0"/>
              <a:t>Envío</a:t>
            </a:r>
            <a:r>
              <a:rPr lang="en-US" dirty="0" smtClean="0"/>
              <a:t> y </a:t>
            </a:r>
            <a:r>
              <a:rPr lang="en-US" dirty="0" err="1" smtClean="0"/>
              <a:t>recepción</a:t>
            </a:r>
            <a:endParaRPr lang="en-US" dirty="0" smtClean="0"/>
          </a:p>
          <a:p>
            <a:r>
              <a:rPr lang="en-US" dirty="0" err="1" smtClean="0"/>
              <a:t>Formatos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plano</a:t>
            </a:r>
            <a:endParaRPr lang="en-US" dirty="0" smtClean="0"/>
          </a:p>
          <a:p>
            <a:pPr lvl="1"/>
            <a:r>
              <a:rPr lang="en-US" dirty="0" smtClean="0"/>
              <a:t>XML</a:t>
            </a:r>
          </a:p>
          <a:p>
            <a:pPr lvl="1"/>
            <a:r>
              <a:rPr lang="en-US" dirty="0" smtClean="0"/>
              <a:t>JSON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1442" y="1690688"/>
            <a:ext cx="44450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5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Formatos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JSON (JavaScript Object Notation)</a:t>
            </a:r>
          </a:p>
          <a:p>
            <a:pPr lvl="1"/>
            <a:r>
              <a:rPr lang="en-US" dirty="0" err="1"/>
              <a:t>Notación</a:t>
            </a:r>
            <a:r>
              <a:rPr lang="en-US" dirty="0"/>
              <a:t> literal de </a:t>
            </a:r>
            <a:r>
              <a:rPr lang="en-US" dirty="0" err="1"/>
              <a:t>objetos</a:t>
            </a:r>
            <a:r>
              <a:rPr lang="en-US" dirty="0"/>
              <a:t> de </a:t>
            </a:r>
            <a:r>
              <a:rPr lang="en-US" dirty="0" smtClean="0"/>
              <a:t>JavaScript</a:t>
            </a:r>
          </a:p>
          <a:p>
            <a:r>
              <a:rPr lang="en-US" dirty="0" smtClean="0"/>
              <a:t>XML </a:t>
            </a:r>
            <a:r>
              <a:rPr lang="en-US" dirty="0"/>
              <a:t>(extensible markup language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Lenguaje</a:t>
            </a:r>
            <a:r>
              <a:rPr lang="en-US" dirty="0" smtClean="0"/>
              <a:t> de </a:t>
            </a:r>
            <a:r>
              <a:rPr lang="en-US" dirty="0" err="1" smtClean="0"/>
              <a:t>etiquetas</a:t>
            </a:r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92151"/>
            <a:ext cx="54610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369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399" y="513442"/>
            <a:ext cx="8273143" cy="2895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69770" y="3512458"/>
            <a:ext cx="64878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Data interchange formats and performance</a:t>
            </a:r>
            <a:r>
              <a:rPr lang="en-US" dirty="0"/>
              <a:t>. (2017). </a:t>
            </a:r>
            <a:r>
              <a:rPr lang="en-US" i="1" dirty="0" err="1"/>
              <a:t>Info.prelert.com</a:t>
            </a:r>
            <a:r>
              <a:rPr lang="en-US" dirty="0"/>
              <a:t>. Retrieved 19 June 2017, from </a:t>
            </a:r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info.prelert.com</a:t>
            </a:r>
            <a:r>
              <a:rPr lang="en-US" dirty="0">
                <a:hlinkClick r:id="rId3"/>
              </a:rPr>
              <a:t>/blog/data-interchange-formats-and-performance</a:t>
            </a:r>
            <a:endParaRPr lang="en-US" dirty="0"/>
          </a:p>
          <a:p>
            <a:endParaRPr lang="en-US" i="1" dirty="0" smtClean="0"/>
          </a:p>
          <a:p>
            <a:r>
              <a:rPr lang="en-US" i="1" dirty="0" smtClean="0"/>
              <a:t>Debate</a:t>
            </a:r>
            <a:r>
              <a:rPr lang="en-US" i="1" dirty="0"/>
              <a:t>: JSON vs. XML as a data interchange format </a:t>
            </a:r>
            <a:r>
              <a:rPr lang="en-US" dirty="0"/>
              <a:t>. (2017). </a:t>
            </a:r>
            <a:r>
              <a:rPr lang="en-US" i="1" dirty="0" err="1"/>
              <a:t>InfoQ</a:t>
            </a:r>
            <a:r>
              <a:rPr lang="en-US" dirty="0"/>
              <a:t>. Retrieved 19 June 2017, from </a:t>
            </a:r>
            <a:r>
              <a:rPr lang="en-US" dirty="0">
                <a:hlinkClick r:id="rId4"/>
              </a:rPr>
              <a:t>https://</a:t>
            </a:r>
            <a:r>
              <a:rPr lang="en-US" dirty="0" err="1" smtClean="0">
                <a:hlinkClick r:id="rId4"/>
              </a:rPr>
              <a:t>www.infoq.com</a:t>
            </a:r>
            <a:r>
              <a:rPr lang="en-US" dirty="0" smtClean="0">
                <a:hlinkClick r:id="rId4"/>
              </a:rPr>
              <a:t>/news/2006/12/</a:t>
            </a:r>
            <a:r>
              <a:rPr lang="en-US" dirty="0" err="1" smtClean="0">
                <a:hlinkClick r:id="rId4"/>
              </a:rPr>
              <a:t>json</a:t>
            </a:r>
            <a:r>
              <a:rPr lang="en-US" dirty="0" smtClean="0">
                <a:hlinkClick r:id="rId4"/>
              </a:rPr>
              <a:t>-vs-xml-debate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50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AJAX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748206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772" t="3449" r="11621" b="5618"/>
          <a:stretch/>
        </p:blipFill>
        <p:spPr>
          <a:xfrm>
            <a:off x="2656115" y="1190171"/>
            <a:ext cx="2452913" cy="29501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1587" t="10582" r="32010" b="7937"/>
          <a:stretch/>
        </p:blipFill>
        <p:spPr>
          <a:xfrm>
            <a:off x="7112000" y="1190172"/>
            <a:ext cx="1361704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8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Hasta </a:t>
            </a:r>
            <a:r>
              <a:rPr lang="en-US" dirty="0" err="1" smtClean="0"/>
              <a:t>ahora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Interacción</a:t>
            </a:r>
            <a:r>
              <a:rPr lang="en-US" dirty="0" smtClean="0"/>
              <a:t> con el </a:t>
            </a:r>
            <a:r>
              <a:rPr lang="en-US" dirty="0" err="1" smtClean="0"/>
              <a:t>documento</a:t>
            </a:r>
            <a:r>
              <a:rPr lang="en-US" dirty="0" smtClean="0"/>
              <a:t> HTML</a:t>
            </a:r>
          </a:p>
          <a:p>
            <a:pPr lvl="1"/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estáticos</a:t>
            </a:r>
            <a:endParaRPr lang="en-US" dirty="0" smtClean="0"/>
          </a:p>
          <a:p>
            <a:r>
              <a:rPr lang="en-US" b="1" dirty="0" smtClean="0"/>
              <a:t>Idea: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enviar|recibir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(XML, JSON)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computadora</a:t>
            </a:r>
            <a:r>
              <a:rPr lang="en-US" dirty="0" smtClean="0"/>
              <a:t> a </a:t>
            </a:r>
            <a:r>
              <a:rPr lang="en-US" dirty="0" err="1" smtClean="0"/>
              <a:t>otra</a:t>
            </a:r>
            <a:endParaRPr lang="en-US" dirty="0" smtClean="0"/>
          </a:p>
          <a:p>
            <a:pPr lvl="1"/>
            <a:r>
              <a:rPr lang="en-US" dirty="0" err="1" smtClean="0"/>
              <a:t>Asincronía</a:t>
            </a:r>
            <a:endParaRPr lang="en-US" dirty="0" smtClean="0"/>
          </a:p>
          <a:p>
            <a:pPr lvl="1"/>
            <a:r>
              <a:rPr lang="en-US" b="1" dirty="0" smtClean="0"/>
              <a:t>Sin </a:t>
            </a:r>
            <a:r>
              <a:rPr lang="en-US" b="1" dirty="0" err="1" smtClean="0"/>
              <a:t>recargar</a:t>
            </a:r>
            <a:r>
              <a:rPr lang="en-US" b="1" dirty="0" smtClean="0"/>
              <a:t> la </a:t>
            </a:r>
            <a:r>
              <a:rPr lang="en-US" b="1" dirty="0" err="1" smtClean="0"/>
              <a:t>página</a:t>
            </a:r>
            <a:endParaRPr lang="en-US" b="1" dirty="0" smtClean="0"/>
          </a:p>
          <a:p>
            <a:r>
              <a:rPr lang="en-US" dirty="0" smtClean="0"/>
              <a:t>Gmail web app.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8199" y="1"/>
            <a:ext cx="3124201" cy="18432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115" y="716417"/>
            <a:ext cx="5352417" cy="546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17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Sync vs </a:t>
            </a:r>
            <a:r>
              <a:rPr lang="en-US" dirty="0" err="1" smtClean="0"/>
              <a:t>Async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45954"/>
          <a:stretch/>
        </p:blipFill>
        <p:spPr>
          <a:xfrm>
            <a:off x="6458857" y="1690689"/>
            <a:ext cx="5428343" cy="39061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57480"/>
          <a:stretch/>
        </p:blipFill>
        <p:spPr>
          <a:xfrm>
            <a:off x="0" y="1859226"/>
            <a:ext cx="6304500" cy="356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63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Programaci</a:t>
            </a:r>
            <a:r>
              <a:rPr lang="es-MX" dirty="0" err="1" smtClean="0"/>
              <a:t>ón</a:t>
            </a:r>
            <a:r>
              <a:rPr lang="es-MX" dirty="0" smtClean="0"/>
              <a:t> en el cliente</a:t>
            </a:r>
            <a:endParaRPr lang="es-MX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ECMAScript</a:t>
            </a:r>
            <a:r>
              <a:rPr lang="es-MX" dirty="0" smtClean="0"/>
              <a:t> - </a:t>
            </a:r>
            <a:r>
              <a:rPr lang="es-MX" dirty="0" err="1" smtClean="0"/>
              <a:t>Javascript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907197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Ventajas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Tareas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segundo</a:t>
            </a:r>
            <a:r>
              <a:rPr lang="en-US" dirty="0" smtClean="0"/>
              <a:t> </a:t>
            </a:r>
            <a:r>
              <a:rPr lang="en-US" dirty="0" err="1" smtClean="0"/>
              <a:t>plano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Reducción</a:t>
            </a:r>
            <a:r>
              <a:rPr lang="en-US" dirty="0" smtClean="0"/>
              <a:t> de </a:t>
            </a:r>
            <a:r>
              <a:rPr lang="en-US" dirty="0" err="1" smtClean="0"/>
              <a:t>tiempo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la </a:t>
            </a:r>
            <a:r>
              <a:rPr lang="en-US" dirty="0" err="1" smtClean="0"/>
              <a:t>transmisión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 smtClean="0"/>
          </a:p>
          <a:p>
            <a:r>
              <a:rPr lang="en-US" dirty="0" smtClean="0"/>
              <a:t>No se </a:t>
            </a:r>
            <a:r>
              <a:rPr lang="en-US" dirty="0" err="1" smtClean="0"/>
              <a:t>necesita</a:t>
            </a:r>
            <a:r>
              <a:rPr lang="en-US" dirty="0" smtClean="0"/>
              <a:t> </a:t>
            </a:r>
            <a:r>
              <a:rPr lang="en-US" dirty="0" err="1" smtClean="0"/>
              <a:t>recargar</a:t>
            </a:r>
            <a:r>
              <a:rPr lang="en-US" dirty="0" smtClean="0"/>
              <a:t> </a:t>
            </a:r>
            <a:r>
              <a:rPr lang="en-US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usuario</a:t>
            </a:r>
            <a:r>
              <a:rPr lang="en-US" dirty="0" smtClean="0"/>
              <a:t> no </a:t>
            </a:r>
            <a:r>
              <a:rPr lang="en-US" dirty="0" err="1" smtClean="0"/>
              <a:t>percibe</a:t>
            </a:r>
            <a:r>
              <a:rPr lang="en-US" dirty="0" smtClean="0"/>
              <a:t> </a:t>
            </a:r>
            <a:r>
              <a:rPr lang="en-US" dirty="0" err="1" smtClean="0"/>
              <a:t>demoras</a:t>
            </a:r>
            <a:endParaRPr lang="en-US" dirty="0" smtClean="0"/>
          </a:p>
          <a:p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dinámicos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Desventajas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Seguridad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todos</a:t>
            </a:r>
            <a:r>
              <a:rPr lang="en-US" dirty="0" smtClean="0"/>
              <a:t> los </a:t>
            </a:r>
            <a:r>
              <a:rPr lang="en-US" dirty="0" err="1" smtClean="0"/>
              <a:t>procesos</a:t>
            </a:r>
            <a:r>
              <a:rPr lang="en-US" dirty="0" smtClean="0"/>
              <a:t> se </a:t>
            </a:r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hacer</a:t>
            </a:r>
            <a:r>
              <a:rPr lang="en-US" dirty="0" smtClean="0"/>
              <a:t> en el </a:t>
            </a:r>
            <a:r>
              <a:rPr lang="en-US" dirty="0" err="1" smtClean="0"/>
              <a:t>cliente</a:t>
            </a:r>
            <a:endParaRPr lang="en-US" dirty="0" smtClean="0"/>
          </a:p>
          <a:p>
            <a:pPr lvl="1"/>
            <a:r>
              <a:rPr lang="en-US" dirty="0" smtClean="0"/>
              <a:t>Cross-origin requests (CORS)</a:t>
            </a:r>
          </a:p>
          <a:p>
            <a:r>
              <a:rPr lang="en-US" dirty="0" err="1" smtClean="0"/>
              <a:t>Errores</a:t>
            </a:r>
            <a:r>
              <a:rPr lang="en-US" dirty="0" smtClean="0"/>
              <a:t> de </a:t>
            </a:r>
            <a:r>
              <a:rPr lang="en-US" dirty="0" err="1" smtClean="0"/>
              <a:t>depuración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usuario</a:t>
            </a:r>
            <a:r>
              <a:rPr lang="en-US" dirty="0" smtClean="0"/>
              <a:t> no </a:t>
            </a:r>
            <a:r>
              <a:rPr lang="en-US" dirty="0" err="1" smtClean="0"/>
              <a:t>percibe</a:t>
            </a:r>
            <a:r>
              <a:rPr lang="en-US" dirty="0" smtClean="0"/>
              <a:t> </a:t>
            </a:r>
            <a:r>
              <a:rPr lang="en-US" b="1" dirty="0" smtClean="0"/>
              <a:t>el fin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existe</a:t>
            </a:r>
            <a:r>
              <a:rPr lang="en-US" dirty="0" smtClean="0"/>
              <a:t> </a:t>
            </a:r>
            <a:r>
              <a:rPr lang="en-US" dirty="0" err="1" smtClean="0"/>
              <a:t>retroceso</a:t>
            </a:r>
            <a:r>
              <a:rPr lang="en-US" dirty="0" smtClean="0"/>
              <a:t> o </a:t>
            </a:r>
            <a:r>
              <a:rPr lang="en-US" dirty="0" err="1" smtClean="0"/>
              <a:t>avance</a:t>
            </a:r>
            <a:endParaRPr lang="en-US" dirty="0" smtClean="0"/>
          </a:p>
          <a:p>
            <a:r>
              <a:rPr lang="en-US" dirty="0" smtClean="0"/>
              <a:t>Sin </a:t>
            </a:r>
            <a:r>
              <a:rPr lang="en-US" dirty="0" err="1" smtClean="0"/>
              <a:t>contenido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indexar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82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9" y="1995208"/>
            <a:ext cx="6689285" cy="420239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Esquema</a:t>
            </a:r>
            <a:r>
              <a:rPr lang="en-US" dirty="0" smtClean="0"/>
              <a:t> del </a:t>
            </a:r>
            <a:r>
              <a:rPr lang="en-US" dirty="0" err="1" smtClean="0"/>
              <a:t>XMLHttpRequest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16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xmlHTTPRequest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err="1" smtClean="0">
                <a:solidFill>
                  <a:srgbClr val="C00000"/>
                </a:solidFill>
              </a:rPr>
              <a:t>onreadystatechange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Función</a:t>
            </a:r>
            <a:endParaRPr lang="en-US" dirty="0" smtClean="0"/>
          </a:p>
          <a:p>
            <a:pPr lvl="1"/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vez</a:t>
            </a:r>
            <a:r>
              <a:rPr lang="en-US" dirty="0" smtClean="0"/>
              <a:t> que </a:t>
            </a:r>
            <a:r>
              <a:rPr lang="en-US" dirty="0" err="1" smtClean="0"/>
              <a:t>cambie</a:t>
            </a:r>
            <a:r>
              <a:rPr lang="en-US" dirty="0" smtClean="0"/>
              <a:t> la </a:t>
            </a:r>
            <a:r>
              <a:rPr lang="en-US" dirty="0" err="1" smtClean="0"/>
              <a:t>propiedad</a:t>
            </a:r>
            <a:r>
              <a:rPr lang="en-US" dirty="0" smtClean="0"/>
              <a:t> </a:t>
            </a:r>
            <a:r>
              <a:rPr lang="en-US" b="1" dirty="0" err="1" smtClean="0"/>
              <a:t>readyState</a:t>
            </a:r>
            <a:endParaRPr lang="en-US" b="1" dirty="0" smtClean="0"/>
          </a:p>
          <a:p>
            <a:r>
              <a:rPr lang="en-US" b="1" dirty="0" err="1" smtClean="0">
                <a:solidFill>
                  <a:srgbClr val="C00000"/>
                </a:solidFill>
              </a:rPr>
              <a:t>readyState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smtClean="0"/>
              <a:t>Estado del </a:t>
            </a:r>
            <a:r>
              <a:rPr lang="en-US" dirty="0" err="1" smtClean="0"/>
              <a:t>xmlHTTPRequest</a:t>
            </a:r>
            <a:endParaRPr lang="en-US" dirty="0" smtClean="0"/>
          </a:p>
          <a:p>
            <a:pPr lvl="2"/>
            <a:r>
              <a:rPr lang="en-US" dirty="0" smtClean="0"/>
              <a:t>0: no </a:t>
            </a:r>
            <a:r>
              <a:rPr lang="en-US" dirty="0" err="1" smtClean="0"/>
              <a:t>inicializado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1: </a:t>
            </a:r>
            <a:r>
              <a:rPr lang="en-US" dirty="0" err="1" smtClean="0"/>
              <a:t>conexión</a:t>
            </a:r>
            <a:r>
              <a:rPr lang="en-US" dirty="0" smtClean="0"/>
              <a:t> </a:t>
            </a:r>
            <a:r>
              <a:rPr lang="en-US" dirty="0" err="1" smtClean="0"/>
              <a:t>establecida</a:t>
            </a:r>
            <a:endParaRPr lang="en-US" dirty="0" smtClean="0"/>
          </a:p>
          <a:p>
            <a:pPr lvl="2"/>
            <a:r>
              <a:rPr lang="en-US" dirty="0" smtClean="0"/>
              <a:t>2: </a:t>
            </a:r>
            <a:r>
              <a:rPr lang="en-US" dirty="0" err="1" smtClean="0"/>
              <a:t>requerimiento</a:t>
            </a:r>
            <a:r>
              <a:rPr lang="en-US" dirty="0" smtClean="0"/>
              <a:t> </a:t>
            </a:r>
            <a:r>
              <a:rPr lang="en-US" dirty="0" err="1" smtClean="0"/>
              <a:t>recibido</a:t>
            </a:r>
            <a:endParaRPr lang="en-US" dirty="0" smtClean="0"/>
          </a:p>
          <a:p>
            <a:pPr lvl="2"/>
            <a:r>
              <a:rPr lang="en-US" dirty="0" smtClean="0"/>
              <a:t>3: </a:t>
            </a:r>
            <a:r>
              <a:rPr lang="en-US" dirty="0" err="1" smtClean="0"/>
              <a:t>procesando</a:t>
            </a:r>
            <a:r>
              <a:rPr lang="en-US" dirty="0" smtClean="0"/>
              <a:t> </a:t>
            </a:r>
            <a:r>
              <a:rPr lang="en-US" dirty="0" err="1" smtClean="0"/>
              <a:t>requerimiento</a:t>
            </a:r>
            <a:endParaRPr lang="en-US" dirty="0" smtClean="0"/>
          </a:p>
          <a:p>
            <a:pPr lvl="2"/>
            <a:r>
              <a:rPr lang="en-US" dirty="0" smtClean="0"/>
              <a:t>4: </a:t>
            </a:r>
            <a:r>
              <a:rPr lang="en-US" dirty="0" err="1" smtClean="0"/>
              <a:t>finalizado</a:t>
            </a:r>
            <a:r>
              <a:rPr lang="en-US" dirty="0" smtClean="0"/>
              <a:t> y </a:t>
            </a:r>
            <a:r>
              <a:rPr lang="en-US" dirty="0" err="1" smtClean="0"/>
              <a:t>listo</a:t>
            </a:r>
            <a:endParaRPr lang="en-US" dirty="0" smtClean="0"/>
          </a:p>
          <a:p>
            <a:r>
              <a:rPr lang="en-US" b="1" dirty="0">
                <a:solidFill>
                  <a:srgbClr val="C00000"/>
                </a:solidFill>
              </a:rPr>
              <a:t>status y </a:t>
            </a:r>
            <a:r>
              <a:rPr lang="en-US" b="1" dirty="0" err="1">
                <a:solidFill>
                  <a:srgbClr val="C00000"/>
                </a:solidFill>
              </a:rPr>
              <a:t>statusText</a:t>
            </a:r>
            <a:endParaRPr lang="en-US" b="1" dirty="0">
              <a:solidFill>
                <a:srgbClr val="C00000"/>
              </a:solidFill>
            </a:endParaRPr>
          </a:p>
          <a:p>
            <a:pPr lvl="1"/>
            <a:r>
              <a:rPr lang="en-US" dirty="0" err="1"/>
              <a:t>Número</a:t>
            </a:r>
            <a:r>
              <a:rPr lang="en-US" dirty="0"/>
              <a:t> del </a:t>
            </a:r>
            <a:r>
              <a:rPr lang="en-US" dirty="0" err="1"/>
              <a:t>estado</a:t>
            </a:r>
            <a:endParaRPr lang="en-US" dirty="0"/>
          </a:p>
          <a:p>
            <a:pPr lvl="2"/>
            <a:r>
              <a:rPr lang="en-US" dirty="0"/>
              <a:t>404</a:t>
            </a:r>
          </a:p>
          <a:p>
            <a:pPr lvl="2"/>
            <a:r>
              <a:rPr lang="en-US" dirty="0"/>
              <a:t>200</a:t>
            </a:r>
          </a:p>
          <a:p>
            <a:pPr lvl="1"/>
            <a:r>
              <a:rPr lang="en-US" dirty="0" err="1"/>
              <a:t>Texto</a:t>
            </a:r>
            <a:r>
              <a:rPr lang="en-US" dirty="0"/>
              <a:t> del </a:t>
            </a:r>
            <a:r>
              <a:rPr lang="en-US" dirty="0" err="1"/>
              <a:t>estado</a:t>
            </a:r>
            <a:endParaRPr lang="en-US" dirty="0"/>
          </a:p>
          <a:p>
            <a:pPr lvl="2"/>
            <a:r>
              <a:rPr lang="en-US" dirty="0"/>
              <a:t>“Not Found”</a:t>
            </a:r>
          </a:p>
          <a:p>
            <a:pPr lvl="2"/>
            <a:r>
              <a:rPr lang="en-US" dirty="0"/>
              <a:t>“OK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900" b="1" dirty="0">
                <a:solidFill>
                  <a:srgbClr val="C00000"/>
                </a:solidFill>
              </a:rPr>
              <a:t>open()</a:t>
            </a:r>
          </a:p>
          <a:p>
            <a:pPr lvl="1"/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requerimiento</a:t>
            </a:r>
            <a:r>
              <a:rPr lang="en-US" dirty="0" smtClean="0"/>
              <a:t> (GET o POST)</a:t>
            </a:r>
          </a:p>
          <a:p>
            <a:pPr lvl="1"/>
            <a:r>
              <a:rPr lang="en-US" dirty="0" err="1" smtClean="0"/>
              <a:t>url</a:t>
            </a:r>
            <a:endParaRPr lang="en-US" dirty="0" smtClean="0"/>
          </a:p>
          <a:p>
            <a:pPr lvl="1"/>
            <a:r>
              <a:rPr lang="en-US" dirty="0" smtClean="0"/>
              <a:t>Sync (false) o </a:t>
            </a:r>
            <a:r>
              <a:rPr lang="en-US" dirty="0" err="1" smtClean="0"/>
              <a:t>Async</a:t>
            </a:r>
            <a:r>
              <a:rPr lang="en-US" dirty="0" smtClean="0"/>
              <a:t> (true) </a:t>
            </a:r>
          </a:p>
          <a:p>
            <a:r>
              <a:rPr lang="en-US" sz="2900" b="1" dirty="0">
                <a:solidFill>
                  <a:srgbClr val="C00000"/>
                </a:solidFill>
              </a:rPr>
              <a:t>send()</a:t>
            </a:r>
          </a:p>
          <a:p>
            <a:pPr lvl="1"/>
            <a:r>
              <a:rPr lang="en-US" dirty="0" err="1" smtClean="0"/>
              <a:t>Enviar</a:t>
            </a:r>
            <a:r>
              <a:rPr lang="en-US" dirty="0" smtClean="0"/>
              <a:t> el </a:t>
            </a:r>
            <a:r>
              <a:rPr lang="en-US" dirty="0" err="1" smtClean="0"/>
              <a:t>requerimiento</a:t>
            </a:r>
            <a:r>
              <a:rPr lang="en-US" dirty="0" smtClean="0"/>
              <a:t> al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sz="2900" b="1" dirty="0" err="1">
                <a:solidFill>
                  <a:srgbClr val="C00000"/>
                </a:solidFill>
              </a:rPr>
              <a:t>responseText</a:t>
            </a:r>
            <a:endParaRPr lang="en-US" sz="2900" b="1" dirty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texto</a:t>
            </a:r>
            <a:endParaRPr lang="en-US" dirty="0" smtClean="0"/>
          </a:p>
          <a:p>
            <a:r>
              <a:rPr lang="en-US" sz="2900" b="1" dirty="0" err="1">
                <a:solidFill>
                  <a:srgbClr val="C00000"/>
                </a:solidFill>
              </a:rPr>
              <a:t>responseXML</a:t>
            </a:r>
            <a:endParaRPr lang="en-US" sz="2900" b="1" dirty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formato</a:t>
            </a:r>
            <a:r>
              <a:rPr lang="en-US" dirty="0" smtClean="0"/>
              <a:t> XML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6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JQuery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Métodos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AJAX</a:t>
            </a:r>
            <a:r>
              <a:rPr lang="en-US" dirty="0" smtClean="0"/>
              <a:t>: $.ajax</a:t>
            </a:r>
          </a:p>
          <a:p>
            <a:pPr lvl="1"/>
            <a:r>
              <a:rPr lang="en-US" dirty="0" smtClean="0">
                <a:hlinkClick r:id="rId3"/>
              </a:rPr>
              <a:t>JSON</a:t>
            </a:r>
            <a:r>
              <a:rPr lang="en-US" dirty="0" smtClean="0"/>
              <a:t>: $.</a:t>
            </a:r>
            <a:r>
              <a:rPr lang="en-US" dirty="0" err="1" smtClean="0"/>
              <a:t>getJSON</a:t>
            </a:r>
            <a:endParaRPr lang="en-US" dirty="0" smtClean="0"/>
          </a:p>
          <a:p>
            <a:r>
              <a:rPr lang="en-US" dirty="0" err="1" smtClean="0"/>
              <a:t>En</a:t>
            </a:r>
            <a:r>
              <a:rPr lang="en-US" dirty="0" smtClean="0"/>
              <a:t> general</a:t>
            </a:r>
          </a:p>
          <a:p>
            <a:pPr lvl="1"/>
            <a:r>
              <a:rPr lang="en-US" dirty="0" smtClean="0"/>
              <a:t>URL</a:t>
            </a:r>
          </a:p>
          <a:p>
            <a:pPr lvl="1"/>
            <a:r>
              <a:rPr lang="en-US" dirty="0" err="1" smtClean="0"/>
              <a:t>Tipo</a:t>
            </a:r>
            <a:endParaRPr lang="en-US" dirty="0" smtClean="0"/>
          </a:p>
          <a:p>
            <a:pPr lvl="1"/>
            <a:r>
              <a:rPr lang="en-US" dirty="0" err="1" smtClean="0"/>
              <a:t>Función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caso</a:t>
            </a:r>
            <a:r>
              <a:rPr lang="en-US" dirty="0" smtClean="0"/>
              <a:t> de </a:t>
            </a:r>
            <a:r>
              <a:rPr lang="en-US" dirty="0" err="1" smtClean="0"/>
              <a:t>éxito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2931" y="1345915"/>
            <a:ext cx="7309069" cy="328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9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TypeScript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El </a:t>
            </a:r>
            <a:r>
              <a:rPr lang="es-MX" dirty="0" err="1" smtClean="0"/>
              <a:t>superconjunto</a:t>
            </a:r>
            <a:r>
              <a:rPr lang="es-MX" dirty="0" smtClean="0"/>
              <a:t> de JavaScript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201106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¿JavaScript o </a:t>
            </a:r>
            <a:r>
              <a:rPr lang="es-MX" dirty="0" err="1" smtClean="0"/>
              <a:t>TypeScript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" name="Marcador de contenido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Contiene a JavaScript</a:t>
            </a:r>
          </a:p>
          <a:p>
            <a:pPr lvl="1"/>
            <a:r>
              <a:rPr lang="es-MX" dirty="0" smtClean="0"/>
              <a:t>Tipo estático</a:t>
            </a:r>
          </a:p>
          <a:p>
            <a:pPr lvl="1"/>
            <a:r>
              <a:rPr lang="es-MX" dirty="0" smtClean="0"/>
              <a:t>POO</a:t>
            </a:r>
          </a:p>
          <a:p>
            <a:r>
              <a:rPr lang="es-MX" dirty="0" smtClean="0"/>
              <a:t>Original de Microsoft</a:t>
            </a:r>
          </a:p>
          <a:p>
            <a:r>
              <a:rPr lang="es-MX" dirty="0" smtClean="0"/>
              <a:t>Lo usan</a:t>
            </a:r>
          </a:p>
          <a:p>
            <a:pPr lvl="1"/>
            <a:r>
              <a:rPr lang="es-MX" dirty="0" smtClean="0"/>
              <a:t>Google</a:t>
            </a:r>
            <a:r>
              <a:rPr lang="es-MX" dirty="0"/>
              <a:t>, </a:t>
            </a:r>
            <a:r>
              <a:rPr lang="es-MX" dirty="0" err="1"/>
              <a:t>Github</a:t>
            </a:r>
            <a:r>
              <a:rPr lang="es-MX" dirty="0"/>
              <a:t>, Adobe, </a:t>
            </a:r>
            <a:r>
              <a:rPr lang="es-MX" dirty="0" err="1"/>
              <a:t>Walmart</a:t>
            </a:r>
            <a:r>
              <a:rPr lang="es-MX" dirty="0"/>
              <a:t>, </a:t>
            </a:r>
            <a:r>
              <a:rPr lang="es-MX" dirty="0" err="1"/>
              <a:t>Slack</a:t>
            </a:r>
            <a:r>
              <a:rPr lang="es-MX" dirty="0"/>
              <a:t>, Microsoft, </a:t>
            </a:r>
            <a:r>
              <a:rPr lang="es-MX" dirty="0" err="1"/>
              <a:t>JetBrains</a:t>
            </a:r>
            <a:r>
              <a:rPr lang="es-MX" dirty="0"/>
              <a:t> y </a:t>
            </a:r>
            <a:r>
              <a:rPr lang="es-MX" dirty="0" err="1"/>
              <a:t>Netflix</a:t>
            </a:r>
            <a:endParaRPr lang="es-MX" dirty="0"/>
          </a:p>
        </p:txBody>
      </p:sp>
      <p:pic>
        <p:nvPicPr>
          <p:cNvPr id="2052" name="Picture 4" descr="Resultado de imagen para typescript javascript ecmascript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8433" y="2111139"/>
            <a:ext cx="5225066" cy="358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84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937" y="907155"/>
            <a:ext cx="7083830" cy="39079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63" y="907154"/>
            <a:ext cx="3907914" cy="3907914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620120" y="2627086"/>
            <a:ext cx="1030514" cy="47443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45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Librería</a:t>
            </a:r>
            <a:r>
              <a:rPr lang="en-US" dirty="0" smtClean="0"/>
              <a:t> vs </a:t>
            </a:r>
            <a:r>
              <a:rPr lang="en-US" i="1" dirty="0" smtClean="0"/>
              <a:t>Framework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Librería</a:t>
            </a:r>
            <a:r>
              <a:rPr lang="en-US" dirty="0" smtClean="0"/>
              <a:t> (</a:t>
            </a:r>
            <a:r>
              <a:rPr lang="en-US" dirty="0" err="1" smtClean="0"/>
              <a:t>biblioteca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Funciones</a:t>
            </a:r>
            <a:r>
              <a:rPr lang="en-US" dirty="0" smtClean="0"/>
              <a:t> de </a:t>
            </a:r>
            <a:r>
              <a:rPr lang="en-US" dirty="0" err="1" smtClean="0"/>
              <a:t>ayuda</a:t>
            </a:r>
            <a:endParaRPr lang="en-US" dirty="0" smtClean="0"/>
          </a:p>
          <a:p>
            <a:r>
              <a:rPr lang="en-US" dirty="0" smtClean="0"/>
              <a:t>Que </a:t>
            </a:r>
            <a:r>
              <a:rPr lang="en-US" dirty="0" err="1" smtClean="0"/>
              <a:t>interactúan</a:t>
            </a:r>
            <a:r>
              <a:rPr lang="en-US" dirty="0" smtClean="0"/>
              <a:t> entre </a:t>
            </a:r>
            <a:r>
              <a:rPr lang="en-US" dirty="0" err="1" smtClean="0"/>
              <a:t>ellas</a:t>
            </a:r>
            <a:endParaRPr lang="en-US" dirty="0"/>
          </a:p>
          <a:p>
            <a:r>
              <a:rPr lang="en-US" dirty="0" smtClean="0"/>
              <a:t>P.E.:</a:t>
            </a:r>
          </a:p>
          <a:p>
            <a:pPr lvl="1"/>
            <a:r>
              <a:rPr lang="en-US" dirty="0" smtClean="0"/>
              <a:t>JQuery</a:t>
            </a:r>
          </a:p>
          <a:p>
            <a:pPr lvl="1"/>
            <a:r>
              <a:rPr lang="en-US" dirty="0" smtClean="0"/>
              <a:t>JQuery UI</a:t>
            </a:r>
          </a:p>
          <a:p>
            <a:pPr lvl="1"/>
            <a:r>
              <a:rPr lang="en-US" dirty="0" smtClean="0"/>
              <a:t>Dojo Toolkit</a:t>
            </a:r>
          </a:p>
          <a:p>
            <a:pPr lvl="1"/>
            <a:r>
              <a:rPr lang="en-US" dirty="0" smtClean="0"/>
              <a:t>React (Facebook)</a:t>
            </a:r>
          </a:p>
          <a:p>
            <a:pPr lvl="1"/>
            <a:r>
              <a:rPr lang="en-US" dirty="0" err="1" smtClean="0"/>
              <a:t>Moment.js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Framework (</a:t>
            </a:r>
            <a:r>
              <a:rPr lang="en-US" dirty="0" err="1"/>
              <a:t>Infraestructura</a:t>
            </a:r>
            <a:r>
              <a:rPr lang="en-US" dirty="0"/>
              <a:t> o </a:t>
            </a:r>
            <a:r>
              <a:rPr lang="en-US" dirty="0" err="1" smtClean="0"/>
              <a:t>armazón</a:t>
            </a:r>
            <a:r>
              <a:rPr lang="en-US" i="1" dirty="0" smtClean="0"/>
              <a:t>)</a:t>
            </a:r>
            <a:endParaRPr lang="en-US" i="1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Arquitectura</a:t>
            </a:r>
            <a:r>
              <a:rPr lang="en-US" dirty="0" smtClean="0"/>
              <a:t> del software</a:t>
            </a:r>
          </a:p>
          <a:p>
            <a:pPr lvl="1"/>
            <a:r>
              <a:rPr lang="en-US" dirty="0" err="1" smtClean="0"/>
              <a:t>Determina</a:t>
            </a:r>
            <a:r>
              <a:rPr lang="en-US" dirty="0" smtClean="0"/>
              <a:t> el </a:t>
            </a:r>
            <a:r>
              <a:rPr lang="en-US" dirty="0" err="1" smtClean="0"/>
              <a:t>desarrollo</a:t>
            </a:r>
            <a:endParaRPr lang="en-US" dirty="0" smtClean="0"/>
          </a:p>
          <a:p>
            <a:r>
              <a:rPr lang="en-US" dirty="0" err="1" smtClean="0"/>
              <a:t>Usan</a:t>
            </a:r>
            <a:r>
              <a:rPr lang="en-US" dirty="0" smtClean="0"/>
              <a:t> </a:t>
            </a:r>
            <a:r>
              <a:rPr lang="en-US" dirty="0" err="1" smtClean="0"/>
              <a:t>librerías</a:t>
            </a:r>
            <a:endParaRPr lang="en-US" dirty="0" smtClean="0"/>
          </a:p>
          <a:p>
            <a:r>
              <a:rPr lang="en-US" dirty="0" err="1" smtClean="0"/>
              <a:t>Aplicaciones</a:t>
            </a:r>
            <a:r>
              <a:rPr lang="en-US" dirty="0" smtClean="0"/>
              <a:t> </a:t>
            </a:r>
            <a:r>
              <a:rPr lang="en-US" dirty="0" err="1" smtClean="0"/>
              <a:t>nuevas</a:t>
            </a:r>
            <a:r>
              <a:rPr lang="en-US" dirty="0" smtClean="0"/>
              <a:t> e </a:t>
            </a:r>
            <a:r>
              <a:rPr lang="en-US" dirty="0" err="1" smtClean="0"/>
              <a:t>independientes</a:t>
            </a:r>
            <a:endParaRPr lang="en-US" dirty="0" smtClean="0"/>
          </a:p>
          <a:p>
            <a:r>
              <a:rPr lang="en-US" dirty="0" smtClean="0"/>
              <a:t>P.E.:</a:t>
            </a:r>
          </a:p>
          <a:p>
            <a:pPr lvl="1"/>
            <a:r>
              <a:rPr lang="en-US" dirty="0" smtClean="0"/>
              <a:t>Angular JS (Google)</a:t>
            </a:r>
          </a:p>
          <a:p>
            <a:pPr lvl="1"/>
            <a:r>
              <a:rPr lang="en-US" dirty="0" err="1" smtClean="0"/>
              <a:t>Ember.js</a:t>
            </a:r>
            <a:endParaRPr lang="en-US" dirty="0" smtClean="0"/>
          </a:p>
          <a:p>
            <a:pPr lvl="1"/>
            <a:r>
              <a:rPr lang="en-US" dirty="0" err="1" smtClean="0"/>
              <a:t>Meteor.js</a:t>
            </a:r>
            <a:endParaRPr lang="en-US" dirty="0" smtClean="0"/>
          </a:p>
          <a:p>
            <a:pPr lvl="1"/>
            <a:r>
              <a:rPr lang="en-US" dirty="0" err="1" smtClean="0"/>
              <a:t>Foundation.js</a:t>
            </a:r>
            <a:endParaRPr lang="en-US" dirty="0" smtClean="0"/>
          </a:p>
          <a:p>
            <a:pPr lvl="1"/>
            <a:r>
              <a:rPr lang="en-US" dirty="0" err="1" smtClean="0"/>
              <a:t>BackBone.js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690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457" y="511629"/>
            <a:ext cx="9568543" cy="44504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80343" y="5094514"/>
            <a:ext cx="2056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hlinkClick r:id="rId3"/>
              </a:rPr>
              <a:t>AngularJS</a:t>
            </a:r>
            <a:endParaRPr lang="en-US" sz="3600" b="1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506856" y="5094513"/>
            <a:ext cx="122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hlinkClick r:id="rId4"/>
              </a:rPr>
              <a:t>React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572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Reverse AJAX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12842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520" y="599611"/>
            <a:ext cx="8397935" cy="530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030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Requerimiento</a:t>
            </a:r>
            <a:r>
              <a:rPr lang="en-US" dirty="0" smtClean="0"/>
              <a:t> - </a:t>
            </a:r>
            <a:r>
              <a:rPr lang="en-US" dirty="0" err="1" smtClean="0"/>
              <a:t>Respuesta</a:t>
            </a:r>
            <a:endParaRPr lang="en-US" dirty="0" smtClean="0"/>
          </a:p>
          <a:p>
            <a:r>
              <a:rPr lang="en-US" dirty="0" err="1" smtClean="0"/>
              <a:t>Páginas</a:t>
            </a:r>
            <a:r>
              <a:rPr lang="en-US" dirty="0" smtClean="0"/>
              <a:t> </a:t>
            </a:r>
            <a:r>
              <a:rPr lang="en-US" dirty="0" err="1" smtClean="0"/>
              <a:t>interactivas</a:t>
            </a:r>
            <a:endParaRPr lang="en-US" dirty="0" smtClean="0"/>
          </a:p>
          <a:p>
            <a:r>
              <a:rPr lang="en-US" dirty="0" smtClean="0"/>
              <a:t>No </a:t>
            </a:r>
            <a:r>
              <a:rPr lang="en-US" dirty="0" err="1" smtClean="0"/>
              <a:t>necesitamos</a:t>
            </a:r>
            <a:r>
              <a:rPr lang="en-US" dirty="0" smtClean="0"/>
              <a:t> </a:t>
            </a:r>
            <a:r>
              <a:rPr lang="en-US" dirty="0" err="1" smtClean="0"/>
              <a:t>recargar</a:t>
            </a:r>
            <a:r>
              <a:rPr lang="en-US" dirty="0" smtClean="0"/>
              <a:t> </a:t>
            </a:r>
            <a:r>
              <a:rPr lang="en-US" b="1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</a:p>
          <a:p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del </a:t>
            </a:r>
            <a:r>
              <a:rPr lang="en-US" dirty="0" err="1" smtClean="0"/>
              <a:t>servidor</a:t>
            </a:r>
            <a:r>
              <a:rPr lang="en-US" dirty="0" smtClean="0"/>
              <a:t> se </a:t>
            </a:r>
            <a:r>
              <a:rPr lang="en-US" dirty="0" err="1" smtClean="0"/>
              <a:t>muestran</a:t>
            </a:r>
            <a:r>
              <a:rPr lang="en-US" dirty="0" smtClean="0"/>
              <a:t> en un </a:t>
            </a:r>
            <a:r>
              <a:rPr lang="en-US" dirty="0" err="1" smtClean="0"/>
              <a:t>lugar</a:t>
            </a:r>
            <a:r>
              <a:rPr lang="en-US" dirty="0" smtClean="0"/>
              <a:t> </a:t>
            </a:r>
            <a:r>
              <a:rPr lang="en-US" dirty="0" err="1" smtClean="0"/>
              <a:t>específico</a:t>
            </a:r>
            <a:r>
              <a:rPr lang="en-US" dirty="0" smtClean="0"/>
              <a:t> 😍😍😍 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Algunas</a:t>
            </a:r>
            <a:r>
              <a:rPr lang="en-US" dirty="0" smtClean="0"/>
              <a:t> </a:t>
            </a:r>
            <a:r>
              <a:rPr lang="en-US" dirty="0" err="1" smtClean="0"/>
              <a:t>preguntas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ppleColorEmoji" charset="0"/>
              <a:buChar char="❌"/>
            </a:pPr>
            <a:r>
              <a:rPr lang="en-US" dirty="0" smtClean="0"/>
              <a:t>¿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ver</a:t>
            </a:r>
            <a:r>
              <a:rPr lang="en-US" dirty="0" smtClean="0"/>
              <a:t> las </a:t>
            </a:r>
            <a:r>
              <a:rPr lang="en-US" dirty="0" err="1" smtClean="0"/>
              <a:t>actualizaciones</a:t>
            </a:r>
            <a:r>
              <a:rPr lang="en-US" dirty="0" smtClean="0"/>
              <a:t> en el </a:t>
            </a:r>
            <a:r>
              <a:rPr lang="en-US" dirty="0" err="1" smtClean="0"/>
              <a:t>servidor</a:t>
            </a:r>
            <a:r>
              <a:rPr lang="en-US" dirty="0" smtClean="0"/>
              <a:t>?</a:t>
            </a:r>
          </a:p>
          <a:p>
            <a:pPr>
              <a:buFont typeface="AppleColorEmoji" charset="0"/>
              <a:buChar char="❌"/>
            </a:pPr>
            <a:r>
              <a:rPr lang="en-US" dirty="0" smtClean="0"/>
              <a:t>¿</a:t>
            </a:r>
            <a:r>
              <a:rPr lang="en-US" dirty="0" err="1" smtClean="0"/>
              <a:t>Aplicaciones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real?</a:t>
            </a:r>
          </a:p>
          <a:p>
            <a:pPr>
              <a:buFont typeface="AppleColorEmoji" charset="0"/>
              <a:buChar char="❌"/>
            </a:pPr>
            <a:r>
              <a:rPr lang="en-US" dirty="0" smtClean="0"/>
              <a:t>¿Web </a:t>
            </a:r>
            <a:r>
              <a:rPr lang="en-US" dirty="0" err="1" smtClean="0"/>
              <a:t>Colaborativa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0985" y="1825625"/>
            <a:ext cx="51760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976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Votaciones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06764"/>
            <a:ext cx="6055246" cy="40812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23543" y="4637088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👆🏼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6699737" y="1770742"/>
            <a:ext cx="2423886" cy="595086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agnetic Disk 6"/>
          <p:cNvSpPr/>
          <p:nvPr/>
        </p:nvSpPr>
        <p:spPr>
          <a:xfrm>
            <a:off x="9695543" y="2254023"/>
            <a:ext cx="914401" cy="1722891"/>
          </a:xfrm>
          <a:prstGeom prst="flowChartMagneticDisk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10800000">
            <a:off x="6699737" y="4042001"/>
            <a:ext cx="2423886" cy="59508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25143" y="3701143"/>
            <a:ext cx="435428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13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6" grpId="1" animBg="1"/>
      <p:bldP spid="9" grpId="0" animBg="1"/>
      <p:bldP spid="9" grpId="1" animBg="1"/>
      <p:bldP spid="1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Actualizaciones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+ </a:t>
            </a:r>
            <a:r>
              <a:rPr lang="en-US" dirty="0" err="1" smtClean="0"/>
              <a:t>usuarios</a:t>
            </a:r>
            <a:r>
              <a:rPr lang="en-US" dirty="0" smtClean="0"/>
              <a:t> (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paralelo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verá</a:t>
            </a:r>
            <a:r>
              <a:rPr lang="en-US" dirty="0" smtClean="0"/>
              <a:t> lo que </a:t>
            </a:r>
            <a:r>
              <a:rPr lang="en-US" dirty="0" err="1" smtClean="0"/>
              <a:t>encuentre</a:t>
            </a:r>
            <a:r>
              <a:rPr lang="en-US" dirty="0" smtClean="0"/>
              <a:t> </a:t>
            </a:r>
            <a:r>
              <a:rPr lang="en-US" b="1" dirty="0" smtClean="0"/>
              <a:t>en ese </a:t>
            </a:r>
            <a:r>
              <a:rPr lang="en-US" b="1" dirty="0" err="1" smtClean="0"/>
              <a:t>momento</a:t>
            </a:r>
            <a:r>
              <a:rPr lang="en-US" b="1" dirty="0" smtClean="0"/>
              <a:t> </a:t>
            </a:r>
            <a:r>
              <a:rPr lang="en-US" dirty="0" smtClean="0"/>
              <a:t>en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dirty="0" smtClean="0"/>
              <a:t>AJAX</a:t>
            </a:r>
          </a:p>
          <a:p>
            <a:pPr lvl="1"/>
            <a:r>
              <a:rPr lang="en-US" dirty="0" err="1" smtClean="0"/>
              <a:t>Reacciona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considera</a:t>
            </a:r>
            <a:r>
              <a:rPr lang="en-US" dirty="0" smtClean="0"/>
              <a:t> las </a:t>
            </a:r>
            <a:r>
              <a:rPr lang="en-US" dirty="0" err="1" smtClean="0"/>
              <a:t>actualizaciones</a:t>
            </a:r>
            <a:r>
              <a:rPr lang="en-US" dirty="0" smtClean="0"/>
              <a:t> en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472722"/>
            <a:ext cx="5181600" cy="305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01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Solución</a:t>
            </a:r>
            <a:r>
              <a:rPr lang="en-US" dirty="0" smtClean="0"/>
              <a:t>: </a:t>
            </a:r>
            <a:r>
              <a:rPr lang="en-US" dirty="0" err="1" smtClean="0"/>
              <a:t>WebSockets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Cliente: </a:t>
            </a:r>
            <a:r>
              <a:rPr lang="en-US" dirty="0" err="1" smtClean="0"/>
              <a:t>p.e.</a:t>
            </a:r>
            <a:r>
              <a:rPr lang="en-US" dirty="0" smtClean="0"/>
              <a:t> </a:t>
            </a:r>
            <a:r>
              <a:rPr lang="en-US" b="1" dirty="0" smtClean="0"/>
              <a:t>ES</a:t>
            </a:r>
          </a:p>
          <a:p>
            <a:pPr lvl="1"/>
            <a:r>
              <a:rPr lang="en-US" b="1" dirty="0" smtClean="0"/>
              <a:t>API: </a:t>
            </a:r>
            <a:r>
              <a:rPr lang="en-US" dirty="0" smtClean="0">
                <a:hlinkClick r:id="rId3"/>
              </a:rPr>
              <a:t>MDN</a:t>
            </a:r>
            <a:endParaRPr lang="en-US" dirty="0" smtClean="0"/>
          </a:p>
          <a:p>
            <a:r>
              <a:rPr lang="en-US" dirty="0" err="1" smtClean="0"/>
              <a:t>Conexión</a:t>
            </a:r>
            <a:r>
              <a:rPr lang="en-US" dirty="0" smtClean="0"/>
              <a:t> </a:t>
            </a:r>
            <a:r>
              <a:rPr lang="en-US" dirty="0" err="1" smtClean="0"/>
              <a:t>persistente</a:t>
            </a:r>
            <a:r>
              <a:rPr lang="en-US" dirty="0" smtClean="0"/>
              <a:t> con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dirty="0" smtClean="0"/>
              <a:t>Baja </a:t>
            </a:r>
            <a:r>
              <a:rPr lang="en-US" dirty="0" err="1" smtClean="0"/>
              <a:t>latencia</a:t>
            </a:r>
            <a:endParaRPr lang="en-US" dirty="0" smtClean="0"/>
          </a:p>
          <a:p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son </a:t>
            </a:r>
            <a:r>
              <a:rPr lang="en-US" dirty="0" err="1" smtClean="0"/>
              <a:t>intercambiados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b="1" dirty="0" err="1" smtClean="0"/>
              <a:t>mensajes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i="1" dirty="0" err="1" smtClean="0"/>
              <a:t>ambas</a:t>
            </a:r>
            <a:r>
              <a:rPr lang="en-US" b="1" i="1" dirty="0" smtClean="0"/>
              <a:t> </a:t>
            </a:r>
            <a:r>
              <a:rPr lang="en-US" b="1" i="1" dirty="0" err="1" smtClean="0"/>
              <a:t>direcciones</a:t>
            </a:r>
            <a:endParaRPr lang="en-US" b="1" i="1" dirty="0" smtClean="0"/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: </a:t>
            </a:r>
            <a:r>
              <a:rPr lang="en-US" dirty="0" smtClean="0">
                <a:hlinkClick r:id="rId4"/>
              </a:rPr>
              <a:t>SpatialDashboard</a:t>
            </a:r>
            <a:endParaRPr lang="en-US" dirty="0" smtClean="0"/>
          </a:p>
          <a:p>
            <a:r>
              <a:rPr lang="en-US" dirty="0" smtClean="0"/>
              <a:t>Para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i="1" dirty="0" err="1" smtClean="0"/>
              <a:t>tiempo</a:t>
            </a:r>
            <a:r>
              <a:rPr lang="en-US" b="1" i="1" dirty="0" smtClean="0"/>
              <a:t> real</a:t>
            </a:r>
          </a:p>
          <a:p>
            <a:r>
              <a:rPr lang="en-US" dirty="0" err="1" smtClean="0"/>
              <a:t>Protocolo</a:t>
            </a:r>
            <a:r>
              <a:rPr lang="en-US" dirty="0" smtClean="0"/>
              <a:t> </a:t>
            </a:r>
            <a:r>
              <a:rPr lang="en-US" dirty="0" err="1" smtClean="0"/>
              <a:t>propio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ws</a:t>
            </a:r>
            <a:r>
              <a:rPr lang="en-US" dirty="0" smtClean="0"/>
              <a:t> y </a:t>
            </a:r>
            <a:r>
              <a:rPr lang="en-US" b="1" dirty="0" err="1" smtClean="0">
                <a:solidFill>
                  <a:srgbClr val="FF0000"/>
                </a:solidFill>
              </a:rPr>
              <a:t>wss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019800" y="1501215"/>
            <a:ext cx="5796382" cy="467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88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502" y="246743"/>
            <a:ext cx="9576412" cy="58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83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Implementaciones</a:t>
            </a:r>
            <a:r>
              <a:rPr lang="en-US" dirty="0" smtClean="0"/>
              <a:t> en el </a:t>
            </a:r>
            <a:r>
              <a:rPr lang="en-US" dirty="0" err="1" smtClean="0"/>
              <a:t>lado</a:t>
            </a:r>
            <a:r>
              <a:rPr lang="en-US" dirty="0" smtClean="0"/>
              <a:t> del Servidor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Node.js</a:t>
            </a:r>
            <a:endParaRPr lang="en-US" dirty="0"/>
          </a:p>
          <a:p>
            <a:pPr lvl="1"/>
            <a:r>
              <a:rPr lang="en-US" u="sng" dirty="0">
                <a:hlinkClick r:id="rId2"/>
              </a:rPr>
              <a:t>Socket.IO</a:t>
            </a:r>
            <a:endParaRPr lang="en-US" dirty="0"/>
          </a:p>
          <a:p>
            <a:pPr lvl="1"/>
            <a:r>
              <a:rPr lang="en-US" u="sng" dirty="0">
                <a:hlinkClick r:id="rId3"/>
              </a:rPr>
              <a:t>WebSocket-Node</a:t>
            </a:r>
            <a:endParaRPr lang="en-US" dirty="0"/>
          </a:p>
          <a:p>
            <a:pPr lvl="1"/>
            <a:r>
              <a:rPr lang="en-US" u="sng" dirty="0">
                <a:hlinkClick r:id="rId4"/>
              </a:rPr>
              <a:t>ws</a:t>
            </a:r>
            <a:endParaRPr lang="en-US" dirty="0"/>
          </a:p>
          <a:p>
            <a:r>
              <a:rPr lang="en-US" dirty="0"/>
              <a:t>Java</a:t>
            </a:r>
          </a:p>
          <a:p>
            <a:pPr lvl="1"/>
            <a:r>
              <a:rPr lang="en-US" u="sng" dirty="0">
                <a:hlinkClick r:id="rId5"/>
              </a:rPr>
              <a:t>Jetty</a:t>
            </a:r>
            <a:endParaRPr lang="en-US" dirty="0"/>
          </a:p>
          <a:p>
            <a:r>
              <a:rPr lang="en-US" dirty="0"/>
              <a:t>Ruby</a:t>
            </a:r>
          </a:p>
          <a:p>
            <a:pPr lvl="1"/>
            <a:r>
              <a:rPr lang="en-US" u="sng" dirty="0">
                <a:hlinkClick r:id="rId6"/>
              </a:rPr>
              <a:t>EventMachine</a:t>
            </a:r>
            <a:endParaRPr lang="en-US" dirty="0"/>
          </a:p>
          <a:p>
            <a:r>
              <a:rPr lang="en-US" dirty="0"/>
              <a:t>Python</a:t>
            </a:r>
          </a:p>
          <a:p>
            <a:pPr lvl="1"/>
            <a:r>
              <a:rPr lang="en-US" u="sng" dirty="0">
                <a:hlinkClick r:id="rId7"/>
              </a:rPr>
              <a:t>pywebsocket</a:t>
            </a:r>
            <a:endParaRPr lang="en-US" dirty="0"/>
          </a:p>
          <a:p>
            <a:pPr lvl="1"/>
            <a:r>
              <a:rPr lang="en-US" u="sng" dirty="0" smtClean="0">
                <a:hlinkClick r:id="rId8"/>
              </a:rPr>
              <a:t>Tornado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Erlang</a:t>
            </a:r>
            <a:endParaRPr lang="en-US" dirty="0"/>
          </a:p>
          <a:p>
            <a:pPr lvl="1"/>
            <a:r>
              <a:rPr lang="en-US" u="sng" dirty="0">
                <a:hlinkClick r:id="rId9"/>
              </a:rPr>
              <a:t>Shirasu</a:t>
            </a:r>
            <a:endParaRPr lang="en-US" dirty="0"/>
          </a:p>
          <a:p>
            <a:r>
              <a:rPr lang="en-US" dirty="0"/>
              <a:t>C++</a:t>
            </a:r>
          </a:p>
          <a:p>
            <a:pPr lvl="1"/>
            <a:r>
              <a:rPr lang="en-US" u="sng" dirty="0">
                <a:hlinkClick r:id="rId10"/>
              </a:rPr>
              <a:t>libwebsockets</a:t>
            </a:r>
            <a:endParaRPr lang="en-US" dirty="0"/>
          </a:p>
          <a:p>
            <a:r>
              <a:rPr lang="en-US" dirty="0"/>
              <a:t>.NET</a:t>
            </a:r>
          </a:p>
          <a:p>
            <a:pPr lvl="1"/>
            <a:r>
              <a:rPr lang="en-US" u="sng" dirty="0" smtClean="0">
                <a:hlinkClick r:id="rId11"/>
              </a:rPr>
              <a:t>SuperWebSocket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1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Compatibilidad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múltiples</a:t>
            </a:r>
            <a:r>
              <a:rPr lang="en-US" dirty="0"/>
              <a:t> </a:t>
            </a:r>
            <a:r>
              <a:rPr lang="en-US" dirty="0" err="1"/>
              <a:t>navegadores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polyfills</a:t>
            </a:r>
            <a:r>
              <a:rPr lang="en-US" dirty="0"/>
              <a:t>).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91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Polyfills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(</a:t>
            </a:r>
            <a:r>
              <a:rPr lang="en-US" b="1" dirty="0" smtClean="0"/>
              <a:t>Shim</a:t>
            </a:r>
            <a:r>
              <a:rPr lang="en-US" dirty="0" smtClean="0"/>
              <a:t>) </a:t>
            </a:r>
            <a:r>
              <a:rPr lang="en-US" dirty="0" err="1" smtClean="0"/>
              <a:t>Trozo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err="1"/>
              <a:t>código</a:t>
            </a:r>
            <a:r>
              <a:rPr lang="en-US" dirty="0"/>
              <a:t> o un </a:t>
            </a:r>
            <a:r>
              <a:rPr lang="en-US" dirty="0" smtClean="0"/>
              <a:t>plugin</a:t>
            </a:r>
          </a:p>
          <a:p>
            <a:r>
              <a:rPr lang="en-US" dirty="0" smtClean="0"/>
              <a:t>De </a:t>
            </a:r>
            <a:r>
              <a:rPr lang="en-US" dirty="0" err="1" smtClean="0"/>
              <a:t>nuevas</a:t>
            </a:r>
            <a:r>
              <a:rPr lang="en-US" dirty="0" smtClean="0"/>
              <a:t> </a:t>
            </a:r>
            <a:r>
              <a:rPr lang="en-US" dirty="0" err="1"/>
              <a:t>funcionalidades</a:t>
            </a:r>
            <a:r>
              <a:rPr lang="en-US" dirty="0"/>
              <a:t> de HTML5 </a:t>
            </a:r>
            <a:endParaRPr lang="en-US" dirty="0" smtClean="0"/>
          </a:p>
          <a:p>
            <a:r>
              <a:rPr lang="en-US" dirty="0" err="1"/>
              <a:t>N</a:t>
            </a:r>
            <a:r>
              <a:rPr lang="en-US" dirty="0" err="1" smtClean="0"/>
              <a:t>avegadores</a:t>
            </a:r>
            <a:r>
              <a:rPr lang="en-US" dirty="0" smtClean="0"/>
              <a:t> </a:t>
            </a:r>
            <a:r>
              <a:rPr lang="en-US" dirty="0"/>
              <a:t>que </a:t>
            </a:r>
            <a:r>
              <a:rPr lang="en-US" dirty="0" err="1"/>
              <a:t>nativamente</a:t>
            </a:r>
            <a:r>
              <a:rPr lang="en-US" dirty="0"/>
              <a:t> no lo </a:t>
            </a:r>
            <a:r>
              <a:rPr lang="en-US" dirty="0" err="1" smtClean="0"/>
              <a:t>soportan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Una </a:t>
            </a:r>
            <a:r>
              <a:rPr lang="en-US" dirty="0" err="1" smtClean="0"/>
              <a:t>lista</a:t>
            </a:r>
            <a:r>
              <a:rPr lang="en-US" dirty="0" smtClean="0"/>
              <a:t> con </a:t>
            </a:r>
            <a:r>
              <a:rPr lang="en-US" dirty="0" err="1" smtClean="0"/>
              <a:t>algunos</a:t>
            </a:r>
            <a:r>
              <a:rPr lang="en-US" dirty="0" smtClean="0"/>
              <a:t> </a:t>
            </a:r>
            <a:r>
              <a:rPr lang="en-US" dirty="0" err="1" smtClean="0">
                <a:hlinkClick r:id="rId2"/>
              </a:rPr>
              <a:t>polyfills</a:t>
            </a:r>
            <a:endParaRPr lang="en-US" dirty="0" smtClean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46999"/>
            <a:ext cx="5181600" cy="390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0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JavaScript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Tecnología</a:t>
            </a:r>
            <a:r>
              <a:rPr lang="en-US" dirty="0"/>
              <a:t>/</a:t>
            </a:r>
            <a:r>
              <a:rPr lang="en-US" dirty="0" err="1"/>
              <a:t>lenguaje</a:t>
            </a:r>
            <a:endParaRPr lang="en-US" dirty="0"/>
          </a:p>
          <a:p>
            <a:r>
              <a:rPr lang="en-US" dirty="0" err="1" smtClean="0"/>
              <a:t>Desarrollo</a:t>
            </a:r>
            <a:r>
              <a:rPr lang="en-US" dirty="0" smtClean="0"/>
              <a:t> web</a:t>
            </a:r>
          </a:p>
          <a:p>
            <a:pPr lvl="1"/>
            <a:r>
              <a:rPr lang="en-US" dirty="0" smtClean="0">
                <a:hlinkClick r:id="rId3"/>
              </a:rPr>
              <a:t>Cliente</a:t>
            </a:r>
            <a:endParaRPr lang="en-US" dirty="0" smtClean="0"/>
          </a:p>
          <a:p>
            <a:pPr lvl="1"/>
            <a:r>
              <a:rPr lang="en-US" dirty="0" smtClean="0">
                <a:hlinkClick r:id="rId4"/>
              </a:rPr>
              <a:t>Servidor</a:t>
            </a:r>
            <a:endParaRPr lang="en-US" dirty="0"/>
          </a:p>
          <a:p>
            <a:r>
              <a:rPr lang="en-US" dirty="0" err="1" smtClean="0"/>
              <a:t>Utilidad</a:t>
            </a:r>
            <a:endParaRPr lang="en-US" dirty="0"/>
          </a:p>
          <a:p>
            <a:pPr lvl="1"/>
            <a:r>
              <a:rPr lang="en-US" dirty="0" err="1"/>
              <a:t>Respuesta</a:t>
            </a:r>
            <a:r>
              <a:rPr lang="en-US" dirty="0"/>
              <a:t> </a:t>
            </a:r>
            <a:r>
              <a:rPr lang="en-US" dirty="0" err="1"/>
              <a:t>rápida</a:t>
            </a:r>
            <a:endParaRPr lang="en-US" dirty="0"/>
          </a:p>
          <a:p>
            <a:pPr lvl="1"/>
            <a:r>
              <a:rPr lang="en-US" dirty="0" err="1"/>
              <a:t>Efectos</a:t>
            </a:r>
            <a:r>
              <a:rPr lang="en-US" dirty="0"/>
              <a:t> en el </a:t>
            </a:r>
            <a:r>
              <a:rPr lang="en-US" dirty="0" err="1"/>
              <a:t>lado</a:t>
            </a:r>
            <a:r>
              <a:rPr lang="en-US" dirty="0"/>
              <a:t> del </a:t>
            </a:r>
            <a:r>
              <a:rPr lang="en-US" dirty="0" err="1" smtClean="0"/>
              <a:t>usuario</a:t>
            </a:r>
            <a:endParaRPr lang="en-US" dirty="0" smtClean="0"/>
          </a:p>
          <a:p>
            <a:r>
              <a:rPr lang="en-US" dirty="0" err="1" smtClean="0"/>
              <a:t>Similares</a:t>
            </a:r>
            <a:endParaRPr lang="en-US" dirty="0" smtClean="0"/>
          </a:p>
          <a:p>
            <a:pPr lvl="1"/>
            <a:r>
              <a:rPr lang="en-US" dirty="0" smtClean="0"/>
              <a:t>Java (applets), VBScript o Dart</a:t>
            </a:r>
          </a:p>
          <a:p>
            <a:r>
              <a:rPr lang="en-US" dirty="0" smtClean="0">
                <a:hlinkClick r:id="rId5"/>
              </a:rPr>
              <a:t>MDN</a:t>
            </a:r>
            <a:endParaRPr lang="en-US" dirty="0" smtClean="0"/>
          </a:p>
        </p:txBody>
      </p:sp>
      <p:pic>
        <p:nvPicPr>
          <p:cNvPr id="5" name="Picture 3"/>
          <p:cNvPicPr>
            <a:picLocks noGrp="1" noChangeAspect="1"/>
          </p:cNvPicPr>
          <p:nvPr>
            <p:ph sz="half" idx="1"/>
          </p:nvPr>
        </p:nvPicPr>
        <p:blipFill>
          <a:blip r:embed="rId6"/>
          <a:stretch>
            <a:fillRect/>
          </a:stretch>
        </p:blipFill>
        <p:spPr>
          <a:xfrm>
            <a:off x="1173866" y="1825625"/>
            <a:ext cx="3965294" cy="396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184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cma script descende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21" y="1556263"/>
            <a:ext cx="5055230" cy="193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ECMAScript</a:t>
            </a:r>
            <a:endParaRPr lang="es-MX" dirty="0"/>
          </a:p>
        </p:txBody>
      </p:sp>
      <p:sp>
        <p:nvSpPr>
          <p:cNvPr id="10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3"/>
              </a:rPr>
              <a:t>Especificación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err="1" smtClean="0"/>
              <a:t>Constantes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Alcance de </a:t>
            </a:r>
            <a:r>
              <a:rPr lang="en-US" dirty="0" err="1" smtClean="0"/>
              <a:t>bloques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Plantillas</a:t>
            </a:r>
            <a:endParaRPr lang="en-US" dirty="0" smtClean="0">
              <a:hlinkClick r:id="rId4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4"/>
              </a:rPr>
              <a:t>Características </a:t>
            </a:r>
            <a:r>
              <a:rPr lang="en-US" dirty="0">
                <a:hlinkClick r:id="rId4"/>
              </a:rPr>
              <a:t>de </a:t>
            </a:r>
            <a:r>
              <a:rPr lang="en-US" dirty="0" smtClean="0">
                <a:hlinkClick r:id="rId4"/>
              </a:rPr>
              <a:t>EcmaScript</a:t>
            </a:r>
            <a:endParaRPr lang="en-US" dirty="0" smtClean="0">
              <a:hlinkClick r:id="rId5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5"/>
              </a:rPr>
              <a:t>Compatibilidad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11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6536" y="3495555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07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853" y="1323351"/>
            <a:ext cx="7286294" cy="4857530"/>
          </a:xfrm>
          <a:prstGeom prst="rect">
            <a:avLst/>
          </a:prstGeom>
        </p:spPr>
      </p:pic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¿JavaScript o </a:t>
            </a:r>
            <a:r>
              <a:rPr lang="es-MX" dirty="0" err="1" smtClean="0"/>
              <a:t>ECMAScript</a:t>
            </a:r>
            <a:r>
              <a:rPr lang="es-MX" dirty="0" smtClean="0"/>
              <a:t>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994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DOM</a:t>
            </a:r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Document</a:t>
            </a:r>
            <a:r>
              <a:rPr lang="es-MX" dirty="0" smtClean="0"/>
              <a:t> </a:t>
            </a:r>
            <a:r>
              <a:rPr lang="es-MX" dirty="0" err="1" smtClean="0"/>
              <a:t>Object</a:t>
            </a:r>
            <a:r>
              <a:rPr lang="es-MX" dirty="0" smtClean="0"/>
              <a:t> </a:t>
            </a:r>
            <a:r>
              <a:rPr lang="es-MX" dirty="0" err="1" smtClean="0"/>
              <a:t>Model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82670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D.O.M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D</a:t>
            </a:r>
            <a:r>
              <a:rPr lang="en-US" dirty="0" smtClean="0"/>
              <a:t>ocument </a:t>
            </a:r>
            <a:r>
              <a:rPr lang="en-US" b="1" dirty="0" smtClean="0"/>
              <a:t>O</a:t>
            </a:r>
            <a:r>
              <a:rPr lang="en-US" dirty="0" smtClean="0"/>
              <a:t>bject </a:t>
            </a:r>
            <a:r>
              <a:rPr lang="en-US" b="1" dirty="0" smtClean="0"/>
              <a:t>M</a:t>
            </a:r>
            <a:r>
              <a:rPr lang="en-US" dirty="0" smtClean="0"/>
              <a:t>odel</a:t>
            </a:r>
          </a:p>
          <a:p>
            <a:r>
              <a:rPr lang="en-US" dirty="0" err="1" smtClean="0"/>
              <a:t>Interfaz</a:t>
            </a:r>
            <a:r>
              <a:rPr lang="en-US" dirty="0" smtClean="0"/>
              <a:t> de </a:t>
            </a:r>
            <a:r>
              <a:rPr lang="en-US" dirty="0" err="1" smtClean="0"/>
              <a:t>Programación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(API)</a:t>
            </a:r>
          </a:p>
          <a:p>
            <a:pPr lvl="1"/>
            <a:r>
              <a:rPr lang="en-US" dirty="0" err="1"/>
              <a:t>Estructura</a:t>
            </a:r>
            <a:r>
              <a:rPr lang="en-US" dirty="0"/>
              <a:t> </a:t>
            </a:r>
            <a:r>
              <a:rPr lang="en-US" dirty="0" err="1" smtClean="0"/>
              <a:t>lógica</a:t>
            </a:r>
            <a:r>
              <a:rPr lang="en-US" dirty="0" smtClean="0"/>
              <a:t> (</a:t>
            </a:r>
            <a:r>
              <a:rPr lang="en-US" dirty="0" err="1" smtClean="0"/>
              <a:t>Etiquetas</a:t>
            </a:r>
            <a:r>
              <a:rPr lang="en-US" dirty="0" smtClean="0"/>
              <a:t> </a:t>
            </a:r>
            <a:r>
              <a:rPr lang="en-US" dirty="0" err="1" smtClean="0"/>
              <a:t>jerárquicas</a:t>
            </a:r>
            <a:r>
              <a:rPr lang="en-US" dirty="0"/>
              <a:t>)</a:t>
            </a:r>
            <a:endParaRPr lang="en-US" dirty="0" smtClean="0"/>
          </a:p>
          <a:p>
            <a:pPr lvl="2"/>
            <a:r>
              <a:rPr lang="en-US" dirty="0" smtClean="0"/>
              <a:t>HTML</a:t>
            </a:r>
          </a:p>
          <a:p>
            <a:pPr lvl="2"/>
            <a:r>
              <a:rPr lang="en-US" dirty="0" smtClean="0"/>
              <a:t>XML</a:t>
            </a:r>
          </a:p>
          <a:p>
            <a:pPr lvl="1"/>
            <a:r>
              <a:rPr lang="en-US" dirty="0" err="1" smtClean="0"/>
              <a:t>Conjunto</a:t>
            </a:r>
            <a:r>
              <a:rPr lang="en-US" dirty="0" smtClean="0"/>
              <a:t> de </a:t>
            </a:r>
            <a:r>
              <a:rPr lang="en-US" dirty="0" err="1" smtClean="0"/>
              <a:t>métodos</a:t>
            </a:r>
            <a:endParaRPr lang="en-US" dirty="0" smtClean="0"/>
          </a:p>
          <a:p>
            <a:pPr lvl="2"/>
            <a:r>
              <a:rPr lang="en-US" dirty="0" err="1" smtClean="0"/>
              <a:t>Búsqueda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id, </a:t>
            </a:r>
            <a:r>
              <a:rPr lang="en-US" dirty="0" err="1" smtClean="0"/>
              <a:t>nombre</a:t>
            </a:r>
            <a:r>
              <a:rPr lang="en-US" dirty="0" smtClean="0"/>
              <a:t> de </a:t>
            </a:r>
            <a:r>
              <a:rPr lang="en-US" dirty="0" err="1" smtClean="0"/>
              <a:t>etiqueta</a:t>
            </a:r>
            <a:endParaRPr lang="en-US" dirty="0" smtClean="0"/>
          </a:p>
          <a:p>
            <a:pPr lvl="2"/>
            <a:r>
              <a:rPr lang="en-US" dirty="0" err="1" smtClean="0"/>
              <a:t>Agregar</a:t>
            </a:r>
            <a:r>
              <a:rPr lang="en-US" dirty="0" smtClean="0"/>
              <a:t>, </a:t>
            </a:r>
            <a:r>
              <a:rPr lang="en-US" dirty="0" err="1" smtClean="0"/>
              <a:t>modificar</a:t>
            </a:r>
            <a:r>
              <a:rPr lang="en-US" dirty="0" smtClean="0"/>
              <a:t> y </a:t>
            </a:r>
            <a:r>
              <a:rPr lang="en-US" dirty="0" err="1" smtClean="0"/>
              <a:t>eliminar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contenido</a:t>
            </a:r>
            <a:endParaRPr lang="en-US" dirty="0" smtClean="0"/>
          </a:p>
          <a:p>
            <a:r>
              <a:rPr lang="en-US" dirty="0" err="1" smtClean="0"/>
              <a:t>Interacción</a:t>
            </a:r>
            <a:r>
              <a:rPr lang="en-US" dirty="0" smtClean="0"/>
              <a:t> con ES</a:t>
            </a:r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lenguajes</a:t>
            </a:r>
            <a:r>
              <a:rPr lang="en-US" dirty="0" smtClean="0"/>
              <a:t>: PHP, Ruby, Python, C++, Java, Perl,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Documento: Propiedades y Métodos</a:t>
            </a:r>
            <a:endParaRPr lang="en-US" dirty="0" smtClean="0"/>
          </a:p>
          <a:p>
            <a:r>
              <a:rPr lang="en-US" dirty="0" err="1" smtClean="0">
                <a:hlinkClick r:id="rId3"/>
              </a:rPr>
              <a:t>Elemento</a:t>
            </a:r>
            <a:r>
              <a:rPr lang="en-US" dirty="0" smtClean="0">
                <a:hlinkClick r:id="rId3"/>
              </a:rPr>
              <a:t>(</a:t>
            </a:r>
            <a:r>
              <a:rPr lang="en-US" dirty="0" err="1" smtClean="0">
                <a:hlinkClick r:id="rId3"/>
              </a:rPr>
              <a:t>Nodo</a:t>
            </a:r>
            <a:r>
              <a:rPr lang="en-US" dirty="0" smtClean="0">
                <a:hlinkClick r:id="rId3"/>
              </a:rPr>
              <a:t>): </a:t>
            </a:r>
            <a:r>
              <a:rPr lang="en-US" dirty="0" err="1" smtClean="0">
                <a:hlinkClick r:id="rId3"/>
              </a:rPr>
              <a:t>Propiedades</a:t>
            </a:r>
            <a:r>
              <a:rPr lang="en-US" dirty="0" smtClean="0">
                <a:hlinkClick r:id="rId3"/>
              </a:rPr>
              <a:t> y </a:t>
            </a:r>
            <a:r>
              <a:rPr lang="en-US" dirty="0" err="1" smtClean="0">
                <a:hlinkClick r:id="rId3"/>
              </a:rPr>
              <a:t>Métodos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911" y="2682095"/>
            <a:ext cx="3898089" cy="218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82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17259</TotalTime>
  <Words>1044</Words>
  <Application>Microsoft Office PowerPoint</Application>
  <PresentationFormat>Panorámica</PresentationFormat>
  <Paragraphs>291</Paragraphs>
  <Slides>48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48</vt:i4>
      </vt:variant>
    </vt:vector>
  </HeadingPairs>
  <TitlesOfParts>
    <vt:vector size="53" baseType="lpstr">
      <vt:lpstr>AppleColorEmoji</vt:lpstr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Programación en el cliente</vt:lpstr>
      <vt:lpstr>Presentación de PowerPoint</vt:lpstr>
      <vt:lpstr>JavaScript</vt:lpstr>
      <vt:lpstr>ECMAScript</vt:lpstr>
      <vt:lpstr>¿JavaScript o ECMAScript?</vt:lpstr>
      <vt:lpstr>DOM</vt:lpstr>
      <vt:lpstr>D.O.M</vt:lpstr>
      <vt:lpstr>Presentación de PowerPoint</vt:lpstr>
      <vt:lpstr>Presentación de PowerPoint</vt:lpstr>
      <vt:lpstr>Manejo de eventos en el DOM.</vt:lpstr>
      <vt:lpstr>Objeto: ventana</vt:lpstr>
      <vt:lpstr>Eventos</vt:lpstr>
      <vt:lpstr>Controlador de eventos (Event handler)</vt:lpstr>
      <vt:lpstr>Manejadores de eventos</vt:lpstr>
      <vt:lpstr>Reacción a eventos</vt:lpstr>
      <vt:lpstr>Presentación de PowerPoint</vt:lpstr>
      <vt:lpstr>JQuery</vt:lpstr>
      <vt:lpstr>JQuery</vt:lpstr>
      <vt:lpstr>Selectores</vt:lpstr>
      <vt:lpstr>Intercambio de datos</vt:lpstr>
      <vt:lpstr>Intercambio de datos</vt:lpstr>
      <vt:lpstr>Formatos de datos</vt:lpstr>
      <vt:lpstr>Presentación de PowerPoint</vt:lpstr>
      <vt:lpstr>AJAX</vt:lpstr>
      <vt:lpstr>Presentación de PowerPoint</vt:lpstr>
      <vt:lpstr>Presentación de PowerPoint</vt:lpstr>
      <vt:lpstr>Sync vs Async</vt:lpstr>
      <vt:lpstr>AJAX</vt:lpstr>
      <vt:lpstr>Esquema del XMLHttpRequest</vt:lpstr>
      <vt:lpstr>xmlHTTPRequest</vt:lpstr>
      <vt:lpstr>JQuery</vt:lpstr>
      <vt:lpstr>TypeScript</vt:lpstr>
      <vt:lpstr>¿JavaScript o TypeScript?</vt:lpstr>
      <vt:lpstr>Presentación de PowerPoint</vt:lpstr>
      <vt:lpstr>Librería vs Framework</vt:lpstr>
      <vt:lpstr>Presentación de PowerPoint</vt:lpstr>
      <vt:lpstr>Reverse AJAX</vt:lpstr>
      <vt:lpstr>AJAX</vt:lpstr>
      <vt:lpstr>Algunas preguntas</vt:lpstr>
      <vt:lpstr>Votaciones en línea</vt:lpstr>
      <vt:lpstr>Actualizaciones</vt:lpstr>
      <vt:lpstr>Solución: WebSockets</vt:lpstr>
      <vt:lpstr>Presentación de PowerPoint</vt:lpstr>
      <vt:lpstr>Implementaciones en el lado del Servidor</vt:lpstr>
      <vt:lpstr>Compatibilidad en múltiples navegadores (ej. polyfills).</vt:lpstr>
      <vt:lpstr>Polyfills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Avendaño</cp:lastModifiedBy>
  <cp:revision>936</cp:revision>
  <dcterms:created xsi:type="dcterms:W3CDTF">2017-05-02T21:53:04Z</dcterms:created>
  <dcterms:modified xsi:type="dcterms:W3CDTF">2019-06-16T22:57:08Z</dcterms:modified>
</cp:coreProperties>
</file>

<file path=docProps/thumbnail.jpeg>
</file>